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96"/>
  </p:notesMasterIdLst>
  <p:handoutMasterIdLst>
    <p:handoutMasterId r:id="rId97"/>
  </p:handoutMasterIdLst>
  <p:sldIdLst>
    <p:sldId id="446" r:id="rId2"/>
    <p:sldId id="460" r:id="rId3"/>
    <p:sldId id="467" r:id="rId4"/>
    <p:sldId id="437" r:id="rId5"/>
    <p:sldId id="440" r:id="rId6"/>
    <p:sldId id="439" r:id="rId7"/>
    <p:sldId id="478" r:id="rId8"/>
    <p:sldId id="444" r:id="rId9"/>
    <p:sldId id="445" r:id="rId10"/>
    <p:sldId id="443" r:id="rId11"/>
    <p:sldId id="438" r:id="rId12"/>
    <p:sldId id="469" r:id="rId13"/>
    <p:sldId id="461" r:id="rId14"/>
    <p:sldId id="448" r:id="rId15"/>
    <p:sldId id="466" r:id="rId16"/>
    <p:sldId id="451" r:id="rId17"/>
    <p:sldId id="471" r:id="rId18"/>
    <p:sldId id="463" r:id="rId19"/>
    <p:sldId id="472" r:id="rId20"/>
    <p:sldId id="465" r:id="rId21"/>
    <p:sldId id="473" r:id="rId22"/>
    <p:sldId id="464" r:id="rId23"/>
    <p:sldId id="470" r:id="rId24"/>
    <p:sldId id="493" r:id="rId25"/>
    <p:sldId id="292" r:id="rId26"/>
    <p:sldId id="289" r:id="rId27"/>
    <p:sldId id="275" r:id="rId28"/>
    <p:sldId id="286" r:id="rId29"/>
    <p:sldId id="295" r:id="rId30"/>
    <p:sldId id="288" r:id="rId31"/>
    <p:sldId id="462" r:id="rId32"/>
    <p:sldId id="449" r:id="rId33"/>
    <p:sldId id="380" r:id="rId34"/>
    <p:sldId id="379" r:id="rId35"/>
    <p:sldId id="381" r:id="rId36"/>
    <p:sldId id="382" r:id="rId37"/>
    <p:sldId id="383" r:id="rId38"/>
    <p:sldId id="384" r:id="rId39"/>
    <p:sldId id="385" r:id="rId40"/>
    <p:sldId id="386" r:id="rId41"/>
    <p:sldId id="387" r:id="rId42"/>
    <p:sldId id="388" r:id="rId43"/>
    <p:sldId id="389" r:id="rId44"/>
    <p:sldId id="452" r:id="rId45"/>
    <p:sldId id="390" r:id="rId46"/>
    <p:sldId id="391" r:id="rId47"/>
    <p:sldId id="392" r:id="rId48"/>
    <p:sldId id="393" r:id="rId49"/>
    <p:sldId id="394" r:id="rId50"/>
    <p:sldId id="453" r:id="rId51"/>
    <p:sldId id="396" r:id="rId52"/>
    <p:sldId id="397" r:id="rId53"/>
    <p:sldId id="398" r:id="rId54"/>
    <p:sldId id="399" r:id="rId55"/>
    <p:sldId id="400" r:id="rId56"/>
    <p:sldId id="401" r:id="rId57"/>
    <p:sldId id="402" r:id="rId58"/>
    <p:sldId id="403" r:id="rId59"/>
    <p:sldId id="404" r:id="rId60"/>
    <p:sldId id="405" r:id="rId61"/>
    <p:sldId id="406" r:id="rId62"/>
    <p:sldId id="407" r:id="rId63"/>
    <p:sldId id="409" r:id="rId64"/>
    <p:sldId id="410" r:id="rId65"/>
    <p:sldId id="411" r:id="rId66"/>
    <p:sldId id="412" r:id="rId67"/>
    <p:sldId id="413" r:id="rId68"/>
    <p:sldId id="414" r:id="rId69"/>
    <p:sldId id="415" r:id="rId70"/>
    <p:sldId id="416" r:id="rId71"/>
    <p:sldId id="417" r:id="rId72"/>
    <p:sldId id="418" r:id="rId73"/>
    <p:sldId id="419" r:id="rId74"/>
    <p:sldId id="420" r:id="rId75"/>
    <p:sldId id="421" r:id="rId76"/>
    <p:sldId id="422" r:id="rId77"/>
    <p:sldId id="423" r:id="rId78"/>
    <p:sldId id="424" r:id="rId79"/>
    <p:sldId id="454" r:id="rId80"/>
    <p:sldId id="425" r:id="rId81"/>
    <p:sldId id="426" r:id="rId82"/>
    <p:sldId id="427" r:id="rId83"/>
    <p:sldId id="428" r:id="rId84"/>
    <p:sldId id="429" r:id="rId85"/>
    <p:sldId id="430" r:id="rId86"/>
    <p:sldId id="431" r:id="rId87"/>
    <p:sldId id="432" r:id="rId88"/>
    <p:sldId id="434" r:id="rId89"/>
    <p:sldId id="456" r:id="rId90"/>
    <p:sldId id="457" r:id="rId91"/>
    <p:sldId id="458" r:id="rId92"/>
    <p:sldId id="455" r:id="rId93"/>
    <p:sldId id="459" r:id="rId94"/>
    <p:sldId id="468" r:id="rId95"/>
  </p:sldIdLst>
  <p:sldSz cx="9169400" cy="6875463"/>
  <p:notesSz cx="9926638" cy="6797675"/>
  <p:defaultTextStyle>
    <a:defPPr>
      <a:defRPr lang="it-IT"/>
    </a:defPPr>
    <a:lvl1pPr marL="0" algn="l" defTabSz="916777" rtl="0" eaLnBrk="1" latinLnBrk="0" hangingPunct="1">
      <a:defRPr sz="1805" kern="1200">
        <a:solidFill>
          <a:schemeClr val="tx1"/>
        </a:solidFill>
        <a:latin typeface="+mn-lt"/>
        <a:ea typeface="+mn-ea"/>
        <a:cs typeface="+mn-cs"/>
      </a:defRPr>
    </a:lvl1pPr>
    <a:lvl2pPr marL="458389" algn="l" defTabSz="916777" rtl="0" eaLnBrk="1" latinLnBrk="0" hangingPunct="1">
      <a:defRPr sz="1805" kern="1200">
        <a:solidFill>
          <a:schemeClr val="tx1"/>
        </a:solidFill>
        <a:latin typeface="+mn-lt"/>
        <a:ea typeface="+mn-ea"/>
        <a:cs typeface="+mn-cs"/>
      </a:defRPr>
    </a:lvl2pPr>
    <a:lvl3pPr marL="916777" algn="l" defTabSz="916777" rtl="0" eaLnBrk="1" latinLnBrk="0" hangingPunct="1">
      <a:defRPr sz="1805" kern="1200">
        <a:solidFill>
          <a:schemeClr val="tx1"/>
        </a:solidFill>
        <a:latin typeface="+mn-lt"/>
        <a:ea typeface="+mn-ea"/>
        <a:cs typeface="+mn-cs"/>
      </a:defRPr>
    </a:lvl3pPr>
    <a:lvl4pPr marL="1375166" algn="l" defTabSz="916777" rtl="0" eaLnBrk="1" latinLnBrk="0" hangingPunct="1">
      <a:defRPr sz="1805" kern="1200">
        <a:solidFill>
          <a:schemeClr val="tx1"/>
        </a:solidFill>
        <a:latin typeface="+mn-lt"/>
        <a:ea typeface="+mn-ea"/>
        <a:cs typeface="+mn-cs"/>
      </a:defRPr>
    </a:lvl4pPr>
    <a:lvl5pPr marL="1833555" algn="l" defTabSz="916777" rtl="0" eaLnBrk="1" latinLnBrk="0" hangingPunct="1">
      <a:defRPr sz="1805" kern="1200">
        <a:solidFill>
          <a:schemeClr val="tx1"/>
        </a:solidFill>
        <a:latin typeface="+mn-lt"/>
        <a:ea typeface="+mn-ea"/>
        <a:cs typeface="+mn-cs"/>
      </a:defRPr>
    </a:lvl5pPr>
    <a:lvl6pPr marL="2291944" algn="l" defTabSz="916777" rtl="0" eaLnBrk="1" latinLnBrk="0" hangingPunct="1">
      <a:defRPr sz="1805" kern="1200">
        <a:solidFill>
          <a:schemeClr val="tx1"/>
        </a:solidFill>
        <a:latin typeface="+mn-lt"/>
        <a:ea typeface="+mn-ea"/>
        <a:cs typeface="+mn-cs"/>
      </a:defRPr>
    </a:lvl6pPr>
    <a:lvl7pPr marL="2750332" algn="l" defTabSz="916777" rtl="0" eaLnBrk="1" latinLnBrk="0" hangingPunct="1">
      <a:defRPr sz="1805" kern="1200">
        <a:solidFill>
          <a:schemeClr val="tx1"/>
        </a:solidFill>
        <a:latin typeface="+mn-lt"/>
        <a:ea typeface="+mn-ea"/>
        <a:cs typeface="+mn-cs"/>
      </a:defRPr>
    </a:lvl7pPr>
    <a:lvl8pPr marL="3208721" algn="l" defTabSz="916777" rtl="0" eaLnBrk="1" latinLnBrk="0" hangingPunct="1">
      <a:defRPr sz="1805" kern="1200">
        <a:solidFill>
          <a:schemeClr val="tx1"/>
        </a:solidFill>
        <a:latin typeface="+mn-lt"/>
        <a:ea typeface="+mn-ea"/>
        <a:cs typeface="+mn-cs"/>
      </a:defRPr>
    </a:lvl8pPr>
    <a:lvl9pPr marL="3667110" algn="l" defTabSz="916777" rtl="0" eaLnBrk="1" latinLnBrk="0" hangingPunct="1">
      <a:defRPr sz="1805"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3" userDrawn="1">
          <p15:clr>
            <a:srgbClr val="A4A3A4"/>
          </p15:clr>
        </p15:guide>
        <p15:guide id="2" pos="280" userDrawn="1">
          <p15:clr>
            <a:srgbClr val="A4A3A4"/>
          </p15:clr>
        </p15:guide>
        <p15:guide id="3" pos="5496" userDrawn="1">
          <p15:clr>
            <a:srgbClr val="A4A3A4"/>
          </p15:clr>
        </p15:guide>
        <p15:guide id="4" orient="horz" pos="404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orio Izzo" initials="LI" lastIdx="28" clrIdx="0">
    <p:extLst>
      <p:ext uri="{19B8F6BF-5375-455C-9EA6-DF929625EA0E}">
        <p15:presenceInfo xmlns:p15="http://schemas.microsoft.com/office/powerpoint/2012/main" userId="S-1-5-21-159236677-2817539828-3175794145-113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222A"/>
    <a:srgbClr val="FF0000"/>
    <a:srgbClr val="E40026"/>
    <a:srgbClr val="004E59"/>
    <a:srgbClr val="C20E1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essuno stile, nessuna grigli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084" autoAdjust="0"/>
    <p:restoredTop sz="94619" autoAdjust="0"/>
  </p:normalViewPr>
  <p:slideViewPr>
    <p:cSldViewPr snapToGrid="0" snapToObjects="1">
      <p:cViewPr varScale="1">
        <p:scale>
          <a:sx n="53" d="100"/>
          <a:sy n="53" d="100"/>
        </p:scale>
        <p:origin x="642" y="78"/>
      </p:cViewPr>
      <p:guideLst>
        <p:guide orient="horz" pos="283"/>
        <p:guide pos="280"/>
        <p:guide pos="5496"/>
        <p:guide orient="horz" pos="4048"/>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4302625" cy="340265"/>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sz="quarter" idx="1"/>
          </p:nvPr>
        </p:nvSpPr>
        <p:spPr>
          <a:xfrm>
            <a:off x="5621696" y="0"/>
            <a:ext cx="4302625" cy="340265"/>
          </a:xfrm>
          <a:prstGeom prst="rect">
            <a:avLst/>
          </a:prstGeom>
        </p:spPr>
        <p:txBody>
          <a:bodyPr vert="horz" lIns="91440" tIns="45720" rIns="91440" bIns="45720" rtlCol="0"/>
          <a:lstStyle>
            <a:lvl1pPr algn="r">
              <a:defRPr sz="1200"/>
            </a:lvl1pPr>
          </a:lstStyle>
          <a:p>
            <a:fld id="{3EC60C3B-5B69-4187-A4EB-8768F324EAA4}" type="datetimeFigureOut">
              <a:rPr lang="it-IT" smtClean="0"/>
              <a:t>14/05/2019</a:t>
            </a:fld>
            <a:endParaRPr lang="it-IT"/>
          </a:p>
        </p:txBody>
      </p:sp>
      <p:sp>
        <p:nvSpPr>
          <p:cNvPr id="4" name="Segnaposto piè di pagina 3"/>
          <p:cNvSpPr>
            <a:spLocks noGrp="1"/>
          </p:cNvSpPr>
          <p:nvPr>
            <p:ph type="ftr" sz="quarter" idx="2"/>
          </p:nvPr>
        </p:nvSpPr>
        <p:spPr>
          <a:xfrm>
            <a:off x="0" y="6456324"/>
            <a:ext cx="4302625" cy="340264"/>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5621696" y="6456324"/>
            <a:ext cx="4302625" cy="340264"/>
          </a:xfrm>
          <a:prstGeom prst="rect">
            <a:avLst/>
          </a:prstGeom>
        </p:spPr>
        <p:txBody>
          <a:bodyPr vert="horz" lIns="91440" tIns="45720" rIns="91440" bIns="45720" rtlCol="0" anchor="b"/>
          <a:lstStyle>
            <a:lvl1pPr algn="r">
              <a:defRPr sz="1200"/>
            </a:lvl1pPr>
          </a:lstStyle>
          <a:p>
            <a:fld id="{D222CD83-4EA9-4DC5-A5D9-7E04AA765265}" type="slidenum">
              <a:rPr lang="it-IT" smtClean="0"/>
              <a:t>‹N›</a:t>
            </a:fld>
            <a:endParaRPr lang="it-IT"/>
          </a:p>
        </p:txBody>
      </p:sp>
    </p:spTree>
    <p:extLst>
      <p:ext uri="{BB962C8B-B14F-4D97-AF65-F5344CB8AC3E}">
        <p14:creationId xmlns:p14="http://schemas.microsoft.com/office/powerpoint/2010/main" val="37250550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1" y="0"/>
            <a:ext cx="4301543" cy="341064"/>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5622799" y="0"/>
            <a:ext cx="4301543" cy="341064"/>
          </a:xfrm>
          <a:prstGeom prst="rect">
            <a:avLst/>
          </a:prstGeom>
        </p:spPr>
        <p:txBody>
          <a:bodyPr vert="horz" lIns="91440" tIns="45720" rIns="91440" bIns="45720" rtlCol="0"/>
          <a:lstStyle>
            <a:lvl1pPr algn="r">
              <a:defRPr sz="1200"/>
            </a:lvl1pPr>
          </a:lstStyle>
          <a:p>
            <a:fld id="{E47A5B42-789D-914C-BA77-75C37D4FF4AF}" type="datetimeFigureOut">
              <a:rPr lang="it-IT" smtClean="0"/>
              <a:t>14/05/2019</a:t>
            </a:fld>
            <a:endParaRPr lang="it-IT"/>
          </a:p>
        </p:txBody>
      </p:sp>
      <p:sp>
        <p:nvSpPr>
          <p:cNvPr id="4" name="Segnaposto immagine diapositiva 3"/>
          <p:cNvSpPr>
            <a:spLocks noGrp="1" noRot="1" noChangeAspect="1"/>
          </p:cNvSpPr>
          <p:nvPr>
            <p:ph type="sldImg" idx="2"/>
          </p:nvPr>
        </p:nvSpPr>
        <p:spPr>
          <a:xfrm>
            <a:off x="3435350" y="850900"/>
            <a:ext cx="3055938" cy="229235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992665" y="3271381"/>
            <a:ext cx="7941310" cy="2676585"/>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1" y="6456612"/>
            <a:ext cx="4301543" cy="341064"/>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5622799" y="6456612"/>
            <a:ext cx="4301543" cy="341064"/>
          </a:xfrm>
          <a:prstGeom prst="rect">
            <a:avLst/>
          </a:prstGeom>
        </p:spPr>
        <p:txBody>
          <a:bodyPr vert="horz" lIns="91440" tIns="45720" rIns="91440" bIns="45720" rtlCol="0" anchor="b"/>
          <a:lstStyle>
            <a:lvl1pPr algn="r">
              <a:defRPr sz="1200"/>
            </a:lvl1pPr>
          </a:lstStyle>
          <a:p>
            <a:fld id="{7AA05026-2A54-1A48-A938-3B91D30A5865}" type="slidenum">
              <a:rPr lang="it-IT" smtClean="0"/>
              <a:t>‹N›</a:t>
            </a:fld>
            <a:endParaRPr lang="it-IT"/>
          </a:p>
        </p:txBody>
      </p:sp>
    </p:spTree>
    <p:extLst>
      <p:ext uri="{BB962C8B-B14F-4D97-AF65-F5344CB8AC3E}">
        <p14:creationId xmlns:p14="http://schemas.microsoft.com/office/powerpoint/2010/main" val="528474574"/>
      </p:ext>
    </p:extLst>
  </p:cSld>
  <p:clrMap bg1="lt1" tx1="dk1" bg2="lt2" tx2="dk2" accent1="accent1" accent2="accent2" accent3="accent3" accent4="accent4" accent5="accent5" accent6="accent6" hlink="hlink" folHlink="folHlink"/>
  <p:notesStyle>
    <a:lvl1pPr marL="0" algn="l" defTabSz="916777" rtl="0" eaLnBrk="1" latinLnBrk="0" hangingPunct="1">
      <a:defRPr sz="1203" kern="1200">
        <a:solidFill>
          <a:schemeClr val="tx1"/>
        </a:solidFill>
        <a:latin typeface="+mn-lt"/>
        <a:ea typeface="+mn-ea"/>
        <a:cs typeface="+mn-cs"/>
      </a:defRPr>
    </a:lvl1pPr>
    <a:lvl2pPr marL="458389" algn="l" defTabSz="916777" rtl="0" eaLnBrk="1" latinLnBrk="0" hangingPunct="1">
      <a:defRPr sz="1203" kern="1200">
        <a:solidFill>
          <a:schemeClr val="tx1"/>
        </a:solidFill>
        <a:latin typeface="+mn-lt"/>
        <a:ea typeface="+mn-ea"/>
        <a:cs typeface="+mn-cs"/>
      </a:defRPr>
    </a:lvl2pPr>
    <a:lvl3pPr marL="916777" algn="l" defTabSz="916777" rtl="0" eaLnBrk="1" latinLnBrk="0" hangingPunct="1">
      <a:defRPr sz="1203" kern="1200">
        <a:solidFill>
          <a:schemeClr val="tx1"/>
        </a:solidFill>
        <a:latin typeface="+mn-lt"/>
        <a:ea typeface="+mn-ea"/>
        <a:cs typeface="+mn-cs"/>
      </a:defRPr>
    </a:lvl3pPr>
    <a:lvl4pPr marL="1375166" algn="l" defTabSz="916777" rtl="0" eaLnBrk="1" latinLnBrk="0" hangingPunct="1">
      <a:defRPr sz="1203" kern="1200">
        <a:solidFill>
          <a:schemeClr val="tx1"/>
        </a:solidFill>
        <a:latin typeface="+mn-lt"/>
        <a:ea typeface="+mn-ea"/>
        <a:cs typeface="+mn-cs"/>
      </a:defRPr>
    </a:lvl4pPr>
    <a:lvl5pPr marL="1833555" algn="l" defTabSz="916777" rtl="0" eaLnBrk="1" latinLnBrk="0" hangingPunct="1">
      <a:defRPr sz="1203" kern="1200">
        <a:solidFill>
          <a:schemeClr val="tx1"/>
        </a:solidFill>
        <a:latin typeface="+mn-lt"/>
        <a:ea typeface="+mn-ea"/>
        <a:cs typeface="+mn-cs"/>
      </a:defRPr>
    </a:lvl5pPr>
    <a:lvl6pPr marL="2291944" algn="l" defTabSz="916777" rtl="0" eaLnBrk="1" latinLnBrk="0" hangingPunct="1">
      <a:defRPr sz="1203" kern="1200">
        <a:solidFill>
          <a:schemeClr val="tx1"/>
        </a:solidFill>
        <a:latin typeface="+mn-lt"/>
        <a:ea typeface="+mn-ea"/>
        <a:cs typeface="+mn-cs"/>
      </a:defRPr>
    </a:lvl6pPr>
    <a:lvl7pPr marL="2750332" algn="l" defTabSz="916777" rtl="0" eaLnBrk="1" latinLnBrk="0" hangingPunct="1">
      <a:defRPr sz="1203" kern="1200">
        <a:solidFill>
          <a:schemeClr val="tx1"/>
        </a:solidFill>
        <a:latin typeface="+mn-lt"/>
        <a:ea typeface="+mn-ea"/>
        <a:cs typeface="+mn-cs"/>
      </a:defRPr>
    </a:lvl7pPr>
    <a:lvl8pPr marL="3208721" algn="l" defTabSz="916777" rtl="0" eaLnBrk="1" latinLnBrk="0" hangingPunct="1">
      <a:defRPr sz="1203" kern="1200">
        <a:solidFill>
          <a:schemeClr val="tx1"/>
        </a:solidFill>
        <a:latin typeface="+mn-lt"/>
        <a:ea typeface="+mn-ea"/>
        <a:cs typeface="+mn-cs"/>
      </a:defRPr>
    </a:lvl8pPr>
    <a:lvl9pPr marL="3667110" algn="l" defTabSz="916777" rtl="0" eaLnBrk="1" latinLnBrk="0" hangingPunct="1">
      <a:defRPr sz="120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AA05026-2A54-1A48-A938-3B91D30A5865}" type="slidenum">
              <a:rPr lang="it-IT" smtClean="0"/>
              <a:t>1</a:t>
            </a:fld>
            <a:endParaRPr lang="it-IT"/>
          </a:p>
        </p:txBody>
      </p:sp>
    </p:spTree>
    <p:extLst>
      <p:ext uri="{BB962C8B-B14F-4D97-AF65-F5344CB8AC3E}">
        <p14:creationId xmlns:p14="http://schemas.microsoft.com/office/powerpoint/2010/main" val="121054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AA05026-2A54-1A48-A938-3B91D30A5865}" type="slidenum">
              <a:rPr lang="it-IT" smtClean="0"/>
              <a:t>2</a:t>
            </a:fld>
            <a:endParaRPr lang="it-IT"/>
          </a:p>
        </p:txBody>
      </p:sp>
    </p:spTree>
    <p:extLst>
      <p:ext uri="{BB962C8B-B14F-4D97-AF65-F5344CB8AC3E}">
        <p14:creationId xmlns:p14="http://schemas.microsoft.com/office/powerpoint/2010/main" val="3647036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AA05026-2A54-1A48-A938-3B91D30A5865}" type="slidenum">
              <a:rPr lang="it-IT" smtClean="0"/>
              <a:t>3</a:t>
            </a:fld>
            <a:endParaRPr lang="it-IT"/>
          </a:p>
        </p:txBody>
      </p:sp>
    </p:spTree>
    <p:extLst>
      <p:ext uri="{BB962C8B-B14F-4D97-AF65-F5344CB8AC3E}">
        <p14:creationId xmlns:p14="http://schemas.microsoft.com/office/powerpoint/2010/main" val="4218154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AA05026-2A54-1A48-A938-3B91D30A5865}" type="slidenum">
              <a:rPr lang="it-IT" smtClean="0"/>
              <a:t>13</a:t>
            </a:fld>
            <a:endParaRPr lang="it-IT"/>
          </a:p>
        </p:txBody>
      </p:sp>
    </p:spTree>
    <p:extLst>
      <p:ext uri="{BB962C8B-B14F-4D97-AF65-F5344CB8AC3E}">
        <p14:creationId xmlns:p14="http://schemas.microsoft.com/office/powerpoint/2010/main" val="36797912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AA05026-2A54-1A48-A938-3B91D30A5865}" type="slidenum">
              <a:rPr lang="it-IT" smtClean="0"/>
              <a:t>31</a:t>
            </a:fld>
            <a:endParaRPr lang="it-IT"/>
          </a:p>
        </p:txBody>
      </p:sp>
    </p:spTree>
    <p:extLst>
      <p:ext uri="{BB962C8B-B14F-4D97-AF65-F5344CB8AC3E}">
        <p14:creationId xmlns:p14="http://schemas.microsoft.com/office/powerpoint/2010/main" val="13435887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AA05026-2A54-1A48-A938-3B91D30A5865}" type="slidenum">
              <a:rPr lang="it-IT" smtClean="0"/>
              <a:t>94</a:t>
            </a:fld>
            <a:endParaRPr lang="it-IT"/>
          </a:p>
        </p:txBody>
      </p:sp>
    </p:spTree>
    <p:extLst>
      <p:ext uri="{BB962C8B-B14F-4D97-AF65-F5344CB8AC3E}">
        <p14:creationId xmlns:p14="http://schemas.microsoft.com/office/powerpoint/2010/main" val="16142178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687705" y="1125221"/>
            <a:ext cx="7793990" cy="2393680"/>
          </a:xfrm>
        </p:spPr>
        <p:txBody>
          <a:bodyPr anchor="b"/>
          <a:lstStyle>
            <a:lvl1pPr algn="ctr">
              <a:defRPr sz="6015"/>
            </a:lvl1pPr>
          </a:lstStyle>
          <a:p>
            <a:r>
              <a:rPr lang="it-IT"/>
              <a:t>Fare clic per modificare stile</a:t>
            </a:r>
            <a:endParaRPr lang="en-US" dirty="0"/>
          </a:p>
        </p:txBody>
      </p:sp>
      <p:sp>
        <p:nvSpPr>
          <p:cNvPr id="3" name="Subtitle 2"/>
          <p:cNvSpPr>
            <a:spLocks noGrp="1"/>
          </p:cNvSpPr>
          <p:nvPr>
            <p:ph type="subTitle" idx="1"/>
          </p:nvPr>
        </p:nvSpPr>
        <p:spPr>
          <a:xfrm>
            <a:off x="1146175" y="3611210"/>
            <a:ext cx="6877050" cy="1659978"/>
          </a:xfrm>
        </p:spPr>
        <p:txBody>
          <a:bodyPr/>
          <a:lstStyle>
            <a:lvl1pPr marL="0" indent="0" algn="ctr">
              <a:buNone/>
              <a:defRPr sz="2406"/>
            </a:lvl1pPr>
            <a:lvl2pPr marL="458343" indent="0" algn="ctr">
              <a:buNone/>
              <a:defRPr sz="2005"/>
            </a:lvl2pPr>
            <a:lvl3pPr marL="916686" indent="0" algn="ctr">
              <a:buNone/>
              <a:defRPr sz="1805"/>
            </a:lvl3pPr>
            <a:lvl4pPr marL="1375029" indent="0" algn="ctr">
              <a:buNone/>
              <a:defRPr sz="1604"/>
            </a:lvl4pPr>
            <a:lvl5pPr marL="1833372" indent="0" algn="ctr">
              <a:buNone/>
              <a:defRPr sz="1604"/>
            </a:lvl5pPr>
            <a:lvl6pPr marL="2291715" indent="0" algn="ctr">
              <a:buNone/>
              <a:defRPr sz="1604"/>
            </a:lvl6pPr>
            <a:lvl7pPr marL="2750058" indent="0" algn="ctr">
              <a:buNone/>
              <a:defRPr sz="1604"/>
            </a:lvl7pPr>
            <a:lvl8pPr marL="3208401" indent="0" algn="ctr">
              <a:buNone/>
              <a:defRPr sz="1604"/>
            </a:lvl8pPr>
            <a:lvl9pPr marL="3666744" indent="0" algn="ctr">
              <a:buNone/>
              <a:defRPr sz="1604"/>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0D2EBA3E-CA10-1D4A-B9BE-06D9680A32AB}" type="datetime1">
              <a:rPr lang="it-IT" smtClean="0"/>
              <a:t>14/05/2019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FE7A7D80-F2EB-1E4E-9E16-D80EE966A895}" type="slidenum">
              <a:rPr lang="it-IT" smtClean="0"/>
              <a:t>‹N›</a:t>
            </a:fld>
            <a:endParaRPr lang="it-IT"/>
          </a:p>
        </p:txBody>
      </p:sp>
    </p:spTree>
    <p:extLst>
      <p:ext uri="{BB962C8B-B14F-4D97-AF65-F5344CB8AC3E}">
        <p14:creationId xmlns:p14="http://schemas.microsoft.com/office/powerpoint/2010/main" val="1689155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5F855DC-3BF9-4644-ADAC-E283650E3E9C}" type="datetime1">
              <a:rPr lang="it-IT" smtClean="0"/>
              <a:t>14/05/2019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FE7A7D80-F2EB-1E4E-9E16-D80EE966A895}" type="slidenum">
              <a:rPr lang="it-IT" smtClean="0"/>
              <a:t>‹N›</a:t>
            </a:fld>
            <a:endParaRPr lang="it-IT"/>
          </a:p>
        </p:txBody>
      </p:sp>
    </p:spTree>
    <p:extLst>
      <p:ext uri="{BB962C8B-B14F-4D97-AF65-F5344CB8AC3E}">
        <p14:creationId xmlns:p14="http://schemas.microsoft.com/office/powerpoint/2010/main" val="20508310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25621" y="1714093"/>
            <a:ext cx="7908608" cy="2860001"/>
          </a:xfrm>
        </p:spPr>
        <p:txBody>
          <a:bodyPr anchor="b"/>
          <a:lstStyle>
            <a:lvl1pPr>
              <a:defRPr sz="6015"/>
            </a:lvl1pPr>
          </a:lstStyle>
          <a:p>
            <a:r>
              <a:rPr lang="it-IT"/>
              <a:t>Fare clic per modificare stile</a:t>
            </a:r>
            <a:endParaRPr lang="en-US" dirty="0"/>
          </a:p>
        </p:txBody>
      </p:sp>
      <p:sp>
        <p:nvSpPr>
          <p:cNvPr id="3" name="Text Placeholder 2"/>
          <p:cNvSpPr>
            <a:spLocks noGrp="1"/>
          </p:cNvSpPr>
          <p:nvPr>
            <p:ph type="body" idx="1"/>
          </p:nvPr>
        </p:nvSpPr>
        <p:spPr>
          <a:xfrm>
            <a:off x="625621" y="4601151"/>
            <a:ext cx="7908608" cy="1504007"/>
          </a:xfrm>
        </p:spPr>
        <p:txBody>
          <a:bodyPr/>
          <a:lstStyle>
            <a:lvl1pPr marL="0" indent="0">
              <a:buNone/>
              <a:defRPr sz="2406">
                <a:solidFill>
                  <a:schemeClr val="tx1"/>
                </a:solidFill>
              </a:defRPr>
            </a:lvl1pPr>
            <a:lvl2pPr marL="458343" indent="0">
              <a:buNone/>
              <a:defRPr sz="2005">
                <a:solidFill>
                  <a:schemeClr val="tx1">
                    <a:tint val="75000"/>
                  </a:schemeClr>
                </a:solidFill>
              </a:defRPr>
            </a:lvl2pPr>
            <a:lvl3pPr marL="916686" indent="0">
              <a:buNone/>
              <a:defRPr sz="1805">
                <a:solidFill>
                  <a:schemeClr val="tx1">
                    <a:tint val="75000"/>
                  </a:schemeClr>
                </a:solidFill>
              </a:defRPr>
            </a:lvl3pPr>
            <a:lvl4pPr marL="1375029" indent="0">
              <a:buNone/>
              <a:defRPr sz="1604">
                <a:solidFill>
                  <a:schemeClr val="tx1">
                    <a:tint val="75000"/>
                  </a:schemeClr>
                </a:solidFill>
              </a:defRPr>
            </a:lvl4pPr>
            <a:lvl5pPr marL="1833372" indent="0">
              <a:buNone/>
              <a:defRPr sz="1604">
                <a:solidFill>
                  <a:schemeClr val="tx1">
                    <a:tint val="75000"/>
                  </a:schemeClr>
                </a:solidFill>
              </a:defRPr>
            </a:lvl5pPr>
            <a:lvl6pPr marL="2291715" indent="0">
              <a:buNone/>
              <a:defRPr sz="1604">
                <a:solidFill>
                  <a:schemeClr val="tx1">
                    <a:tint val="75000"/>
                  </a:schemeClr>
                </a:solidFill>
              </a:defRPr>
            </a:lvl6pPr>
            <a:lvl7pPr marL="2750058" indent="0">
              <a:buNone/>
              <a:defRPr sz="1604">
                <a:solidFill>
                  <a:schemeClr val="tx1">
                    <a:tint val="75000"/>
                  </a:schemeClr>
                </a:solidFill>
              </a:defRPr>
            </a:lvl7pPr>
            <a:lvl8pPr marL="3208401" indent="0">
              <a:buNone/>
              <a:defRPr sz="1604">
                <a:solidFill>
                  <a:schemeClr val="tx1">
                    <a:tint val="75000"/>
                  </a:schemeClr>
                </a:solidFill>
              </a:defRPr>
            </a:lvl8pPr>
            <a:lvl9pPr marL="3666744" indent="0">
              <a:buNone/>
              <a:defRPr sz="1604">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478D793B-AEF8-0C4F-98FF-4789027F93C5}" type="datetime1">
              <a:rPr lang="it-IT" smtClean="0"/>
              <a:t>14/05/2019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FE7A7D80-F2EB-1E4E-9E16-D80EE966A895}" type="slidenum">
              <a:rPr lang="it-IT" smtClean="0"/>
              <a:t>‹N›</a:t>
            </a:fld>
            <a:endParaRPr lang="it-IT"/>
          </a:p>
        </p:txBody>
      </p:sp>
    </p:spTree>
    <p:extLst>
      <p:ext uri="{BB962C8B-B14F-4D97-AF65-F5344CB8AC3E}">
        <p14:creationId xmlns:p14="http://schemas.microsoft.com/office/powerpoint/2010/main" val="1205544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Content Placeholder 2"/>
          <p:cNvSpPr>
            <a:spLocks noGrp="1"/>
          </p:cNvSpPr>
          <p:nvPr>
            <p:ph sz="half" idx="1"/>
          </p:nvPr>
        </p:nvSpPr>
        <p:spPr>
          <a:xfrm>
            <a:off x="630396" y="1830274"/>
            <a:ext cx="3896995" cy="436241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4642009" y="1830274"/>
            <a:ext cx="3896995" cy="436241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BAFC247D-F477-3541-B895-B96048E548EC}" type="datetime1">
              <a:rPr lang="it-IT" smtClean="0"/>
              <a:t>14/05/2019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FE7A7D80-F2EB-1E4E-9E16-D80EE966A895}" type="slidenum">
              <a:rPr lang="it-IT" smtClean="0"/>
              <a:t>‹N›</a:t>
            </a:fld>
            <a:endParaRPr lang="it-IT"/>
          </a:p>
        </p:txBody>
      </p:sp>
    </p:spTree>
    <p:extLst>
      <p:ext uri="{BB962C8B-B14F-4D97-AF65-F5344CB8AC3E}">
        <p14:creationId xmlns:p14="http://schemas.microsoft.com/office/powerpoint/2010/main" val="842357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631590" y="366056"/>
            <a:ext cx="7908608" cy="1328938"/>
          </a:xfrm>
        </p:spPr>
        <p:txBody>
          <a:bodyPr/>
          <a:lstStyle/>
          <a:p>
            <a:r>
              <a:rPr lang="it-IT"/>
              <a:t>Fare clic per modificare stile</a:t>
            </a:r>
            <a:endParaRPr lang="en-US" dirty="0"/>
          </a:p>
        </p:txBody>
      </p:sp>
      <p:sp>
        <p:nvSpPr>
          <p:cNvPr id="3" name="Text Placeholder 2"/>
          <p:cNvSpPr>
            <a:spLocks noGrp="1"/>
          </p:cNvSpPr>
          <p:nvPr>
            <p:ph type="body" idx="1"/>
          </p:nvPr>
        </p:nvSpPr>
        <p:spPr>
          <a:xfrm>
            <a:off x="631592" y="1685444"/>
            <a:ext cx="3879085" cy="826010"/>
          </a:xfrm>
        </p:spPr>
        <p:txBody>
          <a:bodyPr anchor="b"/>
          <a:lstStyle>
            <a:lvl1pPr marL="0" indent="0">
              <a:buNone/>
              <a:defRPr sz="2406" b="1"/>
            </a:lvl1pPr>
            <a:lvl2pPr marL="458343" indent="0">
              <a:buNone/>
              <a:defRPr sz="2005" b="1"/>
            </a:lvl2pPr>
            <a:lvl3pPr marL="916686" indent="0">
              <a:buNone/>
              <a:defRPr sz="1805" b="1"/>
            </a:lvl3pPr>
            <a:lvl4pPr marL="1375029" indent="0">
              <a:buNone/>
              <a:defRPr sz="1604" b="1"/>
            </a:lvl4pPr>
            <a:lvl5pPr marL="1833372" indent="0">
              <a:buNone/>
              <a:defRPr sz="1604" b="1"/>
            </a:lvl5pPr>
            <a:lvl6pPr marL="2291715" indent="0">
              <a:buNone/>
              <a:defRPr sz="1604" b="1"/>
            </a:lvl6pPr>
            <a:lvl7pPr marL="2750058" indent="0">
              <a:buNone/>
              <a:defRPr sz="1604" b="1"/>
            </a:lvl7pPr>
            <a:lvl8pPr marL="3208401" indent="0">
              <a:buNone/>
              <a:defRPr sz="1604" b="1"/>
            </a:lvl8pPr>
            <a:lvl9pPr marL="3666744" indent="0">
              <a:buNone/>
              <a:defRPr sz="1604" b="1"/>
            </a:lvl9pPr>
          </a:lstStyle>
          <a:p>
            <a:pPr lvl="0"/>
            <a:r>
              <a:rPr lang="it-IT"/>
              <a:t>Fare clic per modificare gli stili del testo dello schema</a:t>
            </a:r>
          </a:p>
        </p:txBody>
      </p:sp>
      <p:sp>
        <p:nvSpPr>
          <p:cNvPr id="4" name="Content Placeholder 3"/>
          <p:cNvSpPr>
            <a:spLocks noGrp="1"/>
          </p:cNvSpPr>
          <p:nvPr>
            <p:ph sz="half" idx="2"/>
          </p:nvPr>
        </p:nvSpPr>
        <p:spPr>
          <a:xfrm>
            <a:off x="631592" y="2511454"/>
            <a:ext cx="3879085" cy="369397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4642009" y="1685444"/>
            <a:ext cx="3898189" cy="826010"/>
          </a:xfrm>
        </p:spPr>
        <p:txBody>
          <a:bodyPr anchor="b"/>
          <a:lstStyle>
            <a:lvl1pPr marL="0" indent="0">
              <a:buNone/>
              <a:defRPr sz="2406" b="1"/>
            </a:lvl1pPr>
            <a:lvl2pPr marL="458343" indent="0">
              <a:buNone/>
              <a:defRPr sz="2005" b="1"/>
            </a:lvl2pPr>
            <a:lvl3pPr marL="916686" indent="0">
              <a:buNone/>
              <a:defRPr sz="1805" b="1"/>
            </a:lvl3pPr>
            <a:lvl4pPr marL="1375029" indent="0">
              <a:buNone/>
              <a:defRPr sz="1604" b="1"/>
            </a:lvl4pPr>
            <a:lvl5pPr marL="1833372" indent="0">
              <a:buNone/>
              <a:defRPr sz="1604" b="1"/>
            </a:lvl5pPr>
            <a:lvl6pPr marL="2291715" indent="0">
              <a:buNone/>
              <a:defRPr sz="1604" b="1"/>
            </a:lvl6pPr>
            <a:lvl7pPr marL="2750058" indent="0">
              <a:buNone/>
              <a:defRPr sz="1604" b="1"/>
            </a:lvl7pPr>
            <a:lvl8pPr marL="3208401" indent="0">
              <a:buNone/>
              <a:defRPr sz="1604" b="1"/>
            </a:lvl8pPr>
            <a:lvl9pPr marL="3666744" indent="0">
              <a:buNone/>
              <a:defRPr sz="1604" b="1"/>
            </a:lvl9pPr>
          </a:lstStyle>
          <a:p>
            <a:pPr lvl="0"/>
            <a:r>
              <a:rPr lang="it-IT"/>
              <a:t>Fare clic per modificare gli stili del testo dello schema</a:t>
            </a:r>
          </a:p>
        </p:txBody>
      </p:sp>
      <p:sp>
        <p:nvSpPr>
          <p:cNvPr id="6" name="Content Placeholder 5"/>
          <p:cNvSpPr>
            <a:spLocks noGrp="1"/>
          </p:cNvSpPr>
          <p:nvPr>
            <p:ph sz="quarter" idx="4"/>
          </p:nvPr>
        </p:nvSpPr>
        <p:spPr>
          <a:xfrm>
            <a:off x="4642009" y="2511454"/>
            <a:ext cx="3898189" cy="369397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7E41A1C3-057F-9943-BBFA-9A7DE836C1B2}" type="datetime1">
              <a:rPr lang="it-IT" smtClean="0"/>
              <a:t>14/05/2019</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FE7A7D80-F2EB-1E4E-9E16-D80EE966A895}" type="slidenum">
              <a:rPr lang="it-IT" smtClean="0"/>
              <a:t>‹N›</a:t>
            </a:fld>
            <a:endParaRPr lang="it-IT"/>
          </a:p>
        </p:txBody>
      </p:sp>
    </p:spTree>
    <p:extLst>
      <p:ext uri="{BB962C8B-B14F-4D97-AF65-F5344CB8AC3E}">
        <p14:creationId xmlns:p14="http://schemas.microsoft.com/office/powerpoint/2010/main" val="558829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Date Placeholder 2"/>
          <p:cNvSpPr>
            <a:spLocks noGrp="1"/>
          </p:cNvSpPr>
          <p:nvPr>
            <p:ph type="dt" sz="half" idx="10"/>
          </p:nvPr>
        </p:nvSpPr>
        <p:spPr/>
        <p:txBody>
          <a:bodyPr/>
          <a:lstStyle/>
          <a:p>
            <a:fld id="{785FBD24-537E-B34A-B1A4-F7A83AFA7A26}" type="datetime1">
              <a:rPr lang="it-IT" smtClean="0"/>
              <a:t>14/05/2019</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FE7A7D80-F2EB-1E4E-9E16-D80EE966A895}" type="slidenum">
              <a:rPr lang="it-IT" smtClean="0"/>
              <a:t>‹N›</a:t>
            </a:fld>
            <a:endParaRPr lang="it-IT"/>
          </a:p>
        </p:txBody>
      </p:sp>
    </p:spTree>
    <p:extLst>
      <p:ext uri="{BB962C8B-B14F-4D97-AF65-F5344CB8AC3E}">
        <p14:creationId xmlns:p14="http://schemas.microsoft.com/office/powerpoint/2010/main" val="12997878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C5040E-E182-1D4E-B7F3-0A79B3AEE98D}" type="datetime1">
              <a:rPr lang="it-IT" smtClean="0"/>
              <a:t>14/05/2019</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FE7A7D80-F2EB-1E4E-9E16-D80EE966A895}" type="slidenum">
              <a:rPr lang="it-IT" smtClean="0"/>
              <a:t>‹N›</a:t>
            </a:fld>
            <a:endParaRPr lang="it-IT"/>
          </a:p>
        </p:txBody>
      </p:sp>
    </p:spTree>
    <p:extLst>
      <p:ext uri="{BB962C8B-B14F-4D97-AF65-F5344CB8AC3E}">
        <p14:creationId xmlns:p14="http://schemas.microsoft.com/office/powerpoint/2010/main" val="1331409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31591" y="458364"/>
            <a:ext cx="2957370" cy="1604275"/>
          </a:xfrm>
        </p:spPr>
        <p:txBody>
          <a:bodyPr anchor="b"/>
          <a:lstStyle>
            <a:lvl1pPr>
              <a:defRPr sz="3208"/>
            </a:lvl1pPr>
          </a:lstStyle>
          <a:p>
            <a:r>
              <a:rPr lang="it-IT"/>
              <a:t>Fare clic per modificare stile</a:t>
            </a:r>
            <a:endParaRPr lang="en-US" dirty="0"/>
          </a:p>
        </p:txBody>
      </p:sp>
      <p:sp>
        <p:nvSpPr>
          <p:cNvPr id="3" name="Content Placeholder 2"/>
          <p:cNvSpPr>
            <a:spLocks noGrp="1"/>
          </p:cNvSpPr>
          <p:nvPr>
            <p:ph idx="1"/>
          </p:nvPr>
        </p:nvSpPr>
        <p:spPr>
          <a:xfrm>
            <a:off x="3898189" y="989941"/>
            <a:ext cx="4642009" cy="4886035"/>
          </a:xfrm>
        </p:spPr>
        <p:txBody>
          <a:bodyPr/>
          <a:lstStyle>
            <a:lvl1pPr>
              <a:defRPr sz="3208"/>
            </a:lvl1pPr>
            <a:lvl2pPr>
              <a:defRPr sz="2807"/>
            </a:lvl2pPr>
            <a:lvl3pPr>
              <a:defRPr sz="2406"/>
            </a:lvl3pPr>
            <a:lvl4pPr>
              <a:defRPr sz="2005"/>
            </a:lvl4pPr>
            <a:lvl5pPr>
              <a:defRPr sz="2005"/>
            </a:lvl5pPr>
            <a:lvl6pPr>
              <a:defRPr sz="2005"/>
            </a:lvl6pPr>
            <a:lvl7pPr>
              <a:defRPr sz="2005"/>
            </a:lvl7pPr>
            <a:lvl8pPr>
              <a:defRPr sz="2005"/>
            </a:lvl8pPr>
            <a:lvl9pPr>
              <a:defRPr sz="2005"/>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31591" y="2062639"/>
            <a:ext cx="2957370" cy="3821294"/>
          </a:xfrm>
        </p:spPr>
        <p:txBody>
          <a:bodyPr/>
          <a:lstStyle>
            <a:lvl1pPr marL="0" indent="0">
              <a:buNone/>
              <a:defRPr sz="1604"/>
            </a:lvl1pPr>
            <a:lvl2pPr marL="458343" indent="0">
              <a:buNone/>
              <a:defRPr sz="1404"/>
            </a:lvl2pPr>
            <a:lvl3pPr marL="916686" indent="0">
              <a:buNone/>
              <a:defRPr sz="1203"/>
            </a:lvl3pPr>
            <a:lvl4pPr marL="1375029" indent="0">
              <a:buNone/>
              <a:defRPr sz="1003"/>
            </a:lvl4pPr>
            <a:lvl5pPr marL="1833372" indent="0">
              <a:buNone/>
              <a:defRPr sz="1003"/>
            </a:lvl5pPr>
            <a:lvl6pPr marL="2291715" indent="0">
              <a:buNone/>
              <a:defRPr sz="1003"/>
            </a:lvl6pPr>
            <a:lvl7pPr marL="2750058" indent="0">
              <a:buNone/>
              <a:defRPr sz="1003"/>
            </a:lvl7pPr>
            <a:lvl8pPr marL="3208401" indent="0">
              <a:buNone/>
              <a:defRPr sz="1003"/>
            </a:lvl8pPr>
            <a:lvl9pPr marL="3666744" indent="0">
              <a:buNone/>
              <a:defRPr sz="1003"/>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87231AED-90A4-924B-9731-F04361F9D575}" type="datetime1">
              <a:rPr lang="it-IT" smtClean="0"/>
              <a:t>14/05/2019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FE7A7D80-F2EB-1E4E-9E16-D80EE966A895}" type="slidenum">
              <a:rPr lang="it-IT" smtClean="0"/>
              <a:t>‹N›</a:t>
            </a:fld>
            <a:endParaRPr lang="it-IT"/>
          </a:p>
        </p:txBody>
      </p:sp>
    </p:spTree>
    <p:extLst>
      <p:ext uri="{BB962C8B-B14F-4D97-AF65-F5344CB8AC3E}">
        <p14:creationId xmlns:p14="http://schemas.microsoft.com/office/powerpoint/2010/main" val="227360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31591" y="458364"/>
            <a:ext cx="2957370" cy="1604275"/>
          </a:xfrm>
        </p:spPr>
        <p:txBody>
          <a:bodyPr anchor="b"/>
          <a:lstStyle>
            <a:lvl1pPr>
              <a:defRPr sz="3208"/>
            </a:lvl1pPr>
          </a:lstStyle>
          <a:p>
            <a:r>
              <a:rPr lang="it-IT"/>
              <a:t>Fare clic per modificare stile</a:t>
            </a:r>
            <a:endParaRPr lang="en-US" dirty="0"/>
          </a:p>
        </p:txBody>
      </p:sp>
      <p:sp>
        <p:nvSpPr>
          <p:cNvPr id="3" name="Picture Placeholder 2"/>
          <p:cNvSpPr>
            <a:spLocks noGrp="1" noChangeAspect="1"/>
          </p:cNvSpPr>
          <p:nvPr>
            <p:ph type="pic" idx="1"/>
          </p:nvPr>
        </p:nvSpPr>
        <p:spPr>
          <a:xfrm>
            <a:off x="3898189" y="989941"/>
            <a:ext cx="4642009" cy="4886035"/>
          </a:xfrm>
        </p:spPr>
        <p:txBody>
          <a:bodyPr anchor="t"/>
          <a:lstStyle>
            <a:lvl1pPr marL="0" indent="0">
              <a:buNone/>
              <a:defRPr sz="3208"/>
            </a:lvl1pPr>
            <a:lvl2pPr marL="458343" indent="0">
              <a:buNone/>
              <a:defRPr sz="2807"/>
            </a:lvl2pPr>
            <a:lvl3pPr marL="916686" indent="0">
              <a:buNone/>
              <a:defRPr sz="2406"/>
            </a:lvl3pPr>
            <a:lvl4pPr marL="1375029" indent="0">
              <a:buNone/>
              <a:defRPr sz="2005"/>
            </a:lvl4pPr>
            <a:lvl5pPr marL="1833372" indent="0">
              <a:buNone/>
              <a:defRPr sz="2005"/>
            </a:lvl5pPr>
            <a:lvl6pPr marL="2291715" indent="0">
              <a:buNone/>
              <a:defRPr sz="2005"/>
            </a:lvl6pPr>
            <a:lvl7pPr marL="2750058" indent="0">
              <a:buNone/>
              <a:defRPr sz="2005"/>
            </a:lvl7pPr>
            <a:lvl8pPr marL="3208401" indent="0">
              <a:buNone/>
              <a:defRPr sz="2005"/>
            </a:lvl8pPr>
            <a:lvl9pPr marL="3666744" indent="0">
              <a:buNone/>
              <a:defRPr sz="2005"/>
            </a:lvl9pPr>
          </a:lstStyle>
          <a:p>
            <a:r>
              <a:rPr lang="it-IT"/>
              <a:t>Trascinare l'immagine su un segnaposto o fare clic sull'icona per aggiungerla</a:t>
            </a:r>
            <a:endParaRPr lang="en-US" dirty="0"/>
          </a:p>
        </p:txBody>
      </p:sp>
      <p:sp>
        <p:nvSpPr>
          <p:cNvPr id="4" name="Text Placeholder 3"/>
          <p:cNvSpPr>
            <a:spLocks noGrp="1"/>
          </p:cNvSpPr>
          <p:nvPr>
            <p:ph type="body" sz="half" idx="2"/>
          </p:nvPr>
        </p:nvSpPr>
        <p:spPr>
          <a:xfrm>
            <a:off x="631591" y="2062639"/>
            <a:ext cx="2957370" cy="3821294"/>
          </a:xfrm>
        </p:spPr>
        <p:txBody>
          <a:bodyPr/>
          <a:lstStyle>
            <a:lvl1pPr marL="0" indent="0">
              <a:buNone/>
              <a:defRPr sz="1604"/>
            </a:lvl1pPr>
            <a:lvl2pPr marL="458343" indent="0">
              <a:buNone/>
              <a:defRPr sz="1404"/>
            </a:lvl2pPr>
            <a:lvl3pPr marL="916686" indent="0">
              <a:buNone/>
              <a:defRPr sz="1203"/>
            </a:lvl3pPr>
            <a:lvl4pPr marL="1375029" indent="0">
              <a:buNone/>
              <a:defRPr sz="1003"/>
            </a:lvl4pPr>
            <a:lvl5pPr marL="1833372" indent="0">
              <a:buNone/>
              <a:defRPr sz="1003"/>
            </a:lvl5pPr>
            <a:lvl6pPr marL="2291715" indent="0">
              <a:buNone/>
              <a:defRPr sz="1003"/>
            </a:lvl6pPr>
            <a:lvl7pPr marL="2750058" indent="0">
              <a:buNone/>
              <a:defRPr sz="1003"/>
            </a:lvl7pPr>
            <a:lvl8pPr marL="3208401" indent="0">
              <a:buNone/>
              <a:defRPr sz="1003"/>
            </a:lvl8pPr>
            <a:lvl9pPr marL="3666744" indent="0">
              <a:buNone/>
              <a:defRPr sz="1003"/>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0ACFAA62-B187-1E45-AE9C-0ED460FCAA24}" type="datetime1">
              <a:rPr lang="it-IT" smtClean="0"/>
              <a:t>14/05/2019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FE7A7D80-F2EB-1E4E-9E16-D80EE966A895}" type="slidenum">
              <a:rPr lang="it-IT" smtClean="0"/>
              <a:t>‹N›</a:t>
            </a:fld>
            <a:endParaRPr lang="it-IT"/>
          </a:p>
        </p:txBody>
      </p:sp>
    </p:spTree>
    <p:extLst>
      <p:ext uri="{BB962C8B-B14F-4D97-AF65-F5344CB8AC3E}">
        <p14:creationId xmlns:p14="http://schemas.microsoft.com/office/powerpoint/2010/main" val="877574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80B80BE-A268-3849-8EED-99E17E8AD62F}" type="datetime1">
              <a:rPr lang="it-IT" smtClean="0"/>
              <a:t>14/05/2019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FE7A7D80-F2EB-1E4E-9E16-D80EE966A895}" type="slidenum">
              <a:rPr lang="it-IT" smtClean="0"/>
              <a:t>‹N›</a:t>
            </a:fld>
            <a:endParaRPr lang="it-IT"/>
          </a:p>
        </p:txBody>
      </p:sp>
    </p:spTree>
    <p:extLst>
      <p:ext uri="{BB962C8B-B14F-4D97-AF65-F5344CB8AC3E}">
        <p14:creationId xmlns:p14="http://schemas.microsoft.com/office/powerpoint/2010/main" val="474597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1852" y="366055"/>
            <a:ext cx="1977152" cy="5826637"/>
          </a:xfrm>
        </p:spPr>
        <p:txBody>
          <a:bodyPr vert="eaVert"/>
          <a:lstStyle/>
          <a:p>
            <a:r>
              <a:rPr lang="it-IT"/>
              <a:t>Fare clic per modificare stile</a:t>
            </a:r>
            <a:endParaRPr lang="en-US" dirty="0"/>
          </a:p>
        </p:txBody>
      </p:sp>
      <p:sp>
        <p:nvSpPr>
          <p:cNvPr id="3" name="Vertical Text Placeholder 2"/>
          <p:cNvSpPr>
            <a:spLocks noGrp="1"/>
          </p:cNvSpPr>
          <p:nvPr>
            <p:ph type="body" orient="vert" idx="1"/>
          </p:nvPr>
        </p:nvSpPr>
        <p:spPr>
          <a:xfrm>
            <a:off x="630397" y="366055"/>
            <a:ext cx="5816838" cy="5826637"/>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7353E8F4-8FC2-D04A-B9D6-170CC9B05EDB}" type="datetime1">
              <a:rPr lang="it-IT" smtClean="0"/>
              <a:t>14/05/2019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FE7A7D80-F2EB-1E4E-9E16-D80EE966A895}" type="slidenum">
              <a:rPr lang="it-IT" smtClean="0"/>
              <a:t>‹N›</a:t>
            </a:fld>
            <a:endParaRPr lang="it-IT"/>
          </a:p>
        </p:txBody>
      </p:sp>
    </p:spTree>
    <p:extLst>
      <p:ext uri="{BB962C8B-B14F-4D97-AF65-F5344CB8AC3E}">
        <p14:creationId xmlns:p14="http://schemas.microsoft.com/office/powerpoint/2010/main" val="8097999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0396" y="366056"/>
            <a:ext cx="7908608" cy="1328938"/>
          </a:xfrm>
          <a:prstGeom prst="rect">
            <a:avLst/>
          </a:prstGeom>
        </p:spPr>
        <p:txBody>
          <a:bodyPr vert="horz" lIns="91440" tIns="45720" rIns="91440" bIns="45720" rtlCol="0" anchor="ctr">
            <a:normAutofit/>
          </a:bodyPr>
          <a:lstStyle/>
          <a:p>
            <a:r>
              <a:rPr lang="it-IT"/>
              <a:t>Fare clic per modificare stile</a:t>
            </a:r>
            <a:endParaRPr lang="en-US" dirty="0"/>
          </a:p>
        </p:txBody>
      </p:sp>
      <p:sp>
        <p:nvSpPr>
          <p:cNvPr id="3" name="Text Placeholder 2"/>
          <p:cNvSpPr>
            <a:spLocks noGrp="1"/>
          </p:cNvSpPr>
          <p:nvPr>
            <p:ph type="body" idx="1"/>
          </p:nvPr>
        </p:nvSpPr>
        <p:spPr>
          <a:xfrm>
            <a:off x="630396" y="1830274"/>
            <a:ext cx="7908608" cy="436241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630396" y="6372537"/>
            <a:ext cx="2063115" cy="366055"/>
          </a:xfrm>
          <a:prstGeom prst="rect">
            <a:avLst/>
          </a:prstGeom>
        </p:spPr>
        <p:txBody>
          <a:bodyPr vert="horz" lIns="91440" tIns="45720" rIns="91440" bIns="45720" rtlCol="0" anchor="ctr"/>
          <a:lstStyle>
            <a:lvl1pPr algn="l">
              <a:defRPr sz="1203">
                <a:solidFill>
                  <a:schemeClr val="tx1">
                    <a:tint val="75000"/>
                  </a:schemeClr>
                </a:solidFill>
              </a:defRPr>
            </a:lvl1pPr>
          </a:lstStyle>
          <a:p>
            <a:fld id="{6489F39C-0991-7148-A254-AC168A6159EF}" type="datetime1">
              <a:rPr lang="it-IT" smtClean="0"/>
              <a:t>14/05/2019</a:t>
            </a:fld>
            <a:endParaRPr lang="it-IT"/>
          </a:p>
        </p:txBody>
      </p:sp>
      <p:sp>
        <p:nvSpPr>
          <p:cNvPr id="5" name="Footer Placeholder 4"/>
          <p:cNvSpPr>
            <a:spLocks noGrp="1"/>
          </p:cNvSpPr>
          <p:nvPr>
            <p:ph type="ftr" sz="quarter" idx="3"/>
          </p:nvPr>
        </p:nvSpPr>
        <p:spPr>
          <a:xfrm>
            <a:off x="3037364" y="6372537"/>
            <a:ext cx="3094673" cy="366055"/>
          </a:xfrm>
          <a:prstGeom prst="rect">
            <a:avLst/>
          </a:prstGeom>
        </p:spPr>
        <p:txBody>
          <a:bodyPr vert="horz" lIns="91440" tIns="45720" rIns="91440" bIns="45720" rtlCol="0" anchor="ctr"/>
          <a:lstStyle>
            <a:lvl1pPr algn="ctr">
              <a:defRPr sz="1203">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6475889" y="6372537"/>
            <a:ext cx="2063115" cy="366055"/>
          </a:xfrm>
          <a:prstGeom prst="rect">
            <a:avLst/>
          </a:prstGeom>
        </p:spPr>
        <p:txBody>
          <a:bodyPr vert="horz" lIns="91440" tIns="45720" rIns="91440" bIns="45720" rtlCol="0" anchor="ctr"/>
          <a:lstStyle>
            <a:lvl1pPr algn="r">
              <a:defRPr sz="1203">
                <a:solidFill>
                  <a:schemeClr val="tx1">
                    <a:tint val="75000"/>
                  </a:schemeClr>
                </a:solidFill>
              </a:defRPr>
            </a:lvl1pPr>
          </a:lstStyle>
          <a:p>
            <a:fld id="{FE7A7D80-F2EB-1E4E-9E16-D80EE966A895}" type="slidenum">
              <a:rPr lang="it-IT" smtClean="0"/>
              <a:t>‹N›</a:t>
            </a:fld>
            <a:endParaRPr lang="it-IT"/>
          </a:p>
        </p:txBody>
      </p:sp>
    </p:spTree>
    <p:extLst>
      <p:ext uri="{BB962C8B-B14F-4D97-AF65-F5344CB8AC3E}">
        <p14:creationId xmlns:p14="http://schemas.microsoft.com/office/powerpoint/2010/main" val="54901403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6686" rtl="0" eaLnBrk="1" latinLnBrk="0" hangingPunct="1">
        <a:lnSpc>
          <a:spcPct val="90000"/>
        </a:lnSpc>
        <a:spcBef>
          <a:spcPct val="0"/>
        </a:spcBef>
        <a:buNone/>
        <a:defRPr sz="4411" kern="1200">
          <a:solidFill>
            <a:schemeClr val="tx1"/>
          </a:solidFill>
          <a:latin typeface="+mj-lt"/>
          <a:ea typeface="+mj-ea"/>
          <a:cs typeface="+mj-cs"/>
        </a:defRPr>
      </a:lvl1pPr>
    </p:titleStyle>
    <p:bodyStyle>
      <a:lvl1pPr marL="229172" indent="-229172" algn="l" defTabSz="916686" rtl="0" eaLnBrk="1" latinLnBrk="0" hangingPunct="1">
        <a:lnSpc>
          <a:spcPct val="90000"/>
        </a:lnSpc>
        <a:spcBef>
          <a:spcPts val="1003"/>
        </a:spcBef>
        <a:buFont typeface="Arial" panose="020B0604020202020204" pitchFamily="34" charset="0"/>
        <a:buChar char="•"/>
        <a:defRPr sz="2807" kern="1200">
          <a:solidFill>
            <a:schemeClr val="tx1"/>
          </a:solidFill>
          <a:latin typeface="+mn-lt"/>
          <a:ea typeface="+mn-ea"/>
          <a:cs typeface="+mn-cs"/>
        </a:defRPr>
      </a:lvl1pPr>
      <a:lvl2pPr marL="687515" indent="-229172" algn="l" defTabSz="916686" rtl="0" eaLnBrk="1" latinLnBrk="0" hangingPunct="1">
        <a:lnSpc>
          <a:spcPct val="90000"/>
        </a:lnSpc>
        <a:spcBef>
          <a:spcPts val="501"/>
        </a:spcBef>
        <a:buFont typeface="Arial" panose="020B0604020202020204" pitchFamily="34" charset="0"/>
        <a:buChar char="•"/>
        <a:defRPr sz="2406" kern="1200">
          <a:solidFill>
            <a:schemeClr val="tx1"/>
          </a:solidFill>
          <a:latin typeface="+mn-lt"/>
          <a:ea typeface="+mn-ea"/>
          <a:cs typeface="+mn-cs"/>
        </a:defRPr>
      </a:lvl2pPr>
      <a:lvl3pPr marL="1145858" indent="-229172" algn="l" defTabSz="916686" rtl="0" eaLnBrk="1" latinLnBrk="0" hangingPunct="1">
        <a:lnSpc>
          <a:spcPct val="90000"/>
        </a:lnSpc>
        <a:spcBef>
          <a:spcPts val="501"/>
        </a:spcBef>
        <a:buFont typeface="Arial" panose="020B0604020202020204" pitchFamily="34" charset="0"/>
        <a:buChar char="•"/>
        <a:defRPr sz="2005" kern="1200">
          <a:solidFill>
            <a:schemeClr val="tx1"/>
          </a:solidFill>
          <a:latin typeface="+mn-lt"/>
          <a:ea typeface="+mn-ea"/>
          <a:cs typeface="+mn-cs"/>
        </a:defRPr>
      </a:lvl3pPr>
      <a:lvl4pPr marL="1604201" indent="-229172" algn="l" defTabSz="916686" rtl="0" eaLnBrk="1" latinLnBrk="0" hangingPunct="1">
        <a:lnSpc>
          <a:spcPct val="90000"/>
        </a:lnSpc>
        <a:spcBef>
          <a:spcPts val="501"/>
        </a:spcBef>
        <a:buFont typeface="Arial" panose="020B0604020202020204" pitchFamily="34" charset="0"/>
        <a:buChar char="•"/>
        <a:defRPr sz="1805" kern="1200">
          <a:solidFill>
            <a:schemeClr val="tx1"/>
          </a:solidFill>
          <a:latin typeface="+mn-lt"/>
          <a:ea typeface="+mn-ea"/>
          <a:cs typeface="+mn-cs"/>
        </a:defRPr>
      </a:lvl4pPr>
      <a:lvl5pPr marL="2062544" indent="-229172" algn="l" defTabSz="916686" rtl="0" eaLnBrk="1" latinLnBrk="0" hangingPunct="1">
        <a:lnSpc>
          <a:spcPct val="90000"/>
        </a:lnSpc>
        <a:spcBef>
          <a:spcPts val="501"/>
        </a:spcBef>
        <a:buFont typeface="Arial" panose="020B0604020202020204" pitchFamily="34" charset="0"/>
        <a:buChar char="•"/>
        <a:defRPr sz="1805" kern="1200">
          <a:solidFill>
            <a:schemeClr val="tx1"/>
          </a:solidFill>
          <a:latin typeface="+mn-lt"/>
          <a:ea typeface="+mn-ea"/>
          <a:cs typeface="+mn-cs"/>
        </a:defRPr>
      </a:lvl5pPr>
      <a:lvl6pPr marL="2520887" indent="-229172" algn="l" defTabSz="916686" rtl="0" eaLnBrk="1" latinLnBrk="0" hangingPunct="1">
        <a:lnSpc>
          <a:spcPct val="90000"/>
        </a:lnSpc>
        <a:spcBef>
          <a:spcPts val="501"/>
        </a:spcBef>
        <a:buFont typeface="Arial" panose="020B0604020202020204" pitchFamily="34" charset="0"/>
        <a:buChar char="•"/>
        <a:defRPr sz="1805" kern="1200">
          <a:solidFill>
            <a:schemeClr val="tx1"/>
          </a:solidFill>
          <a:latin typeface="+mn-lt"/>
          <a:ea typeface="+mn-ea"/>
          <a:cs typeface="+mn-cs"/>
        </a:defRPr>
      </a:lvl6pPr>
      <a:lvl7pPr marL="2979230" indent="-229172" algn="l" defTabSz="916686" rtl="0" eaLnBrk="1" latinLnBrk="0" hangingPunct="1">
        <a:lnSpc>
          <a:spcPct val="90000"/>
        </a:lnSpc>
        <a:spcBef>
          <a:spcPts val="501"/>
        </a:spcBef>
        <a:buFont typeface="Arial" panose="020B0604020202020204" pitchFamily="34" charset="0"/>
        <a:buChar char="•"/>
        <a:defRPr sz="1805" kern="1200">
          <a:solidFill>
            <a:schemeClr val="tx1"/>
          </a:solidFill>
          <a:latin typeface="+mn-lt"/>
          <a:ea typeface="+mn-ea"/>
          <a:cs typeface="+mn-cs"/>
        </a:defRPr>
      </a:lvl7pPr>
      <a:lvl8pPr marL="3437573" indent="-229172" algn="l" defTabSz="916686" rtl="0" eaLnBrk="1" latinLnBrk="0" hangingPunct="1">
        <a:lnSpc>
          <a:spcPct val="90000"/>
        </a:lnSpc>
        <a:spcBef>
          <a:spcPts val="501"/>
        </a:spcBef>
        <a:buFont typeface="Arial" panose="020B0604020202020204" pitchFamily="34" charset="0"/>
        <a:buChar char="•"/>
        <a:defRPr sz="1805" kern="1200">
          <a:solidFill>
            <a:schemeClr val="tx1"/>
          </a:solidFill>
          <a:latin typeface="+mn-lt"/>
          <a:ea typeface="+mn-ea"/>
          <a:cs typeface="+mn-cs"/>
        </a:defRPr>
      </a:lvl8pPr>
      <a:lvl9pPr marL="3895916" indent="-229172" algn="l" defTabSz="916686" rtl="0" eaLnBrk="1" latinLnBrk="0" hangingPunct="1">
        <a:lnSpc>
          <a:spcPct val="90000"/>
        </a:lnSpc>
        <a:spcBef>
          <a:spcPts val="501"/>
        </a:spcBef>
        <a:buFont typeface="Arial" panose="020B0604020202020204" pitchFamily="34" charset="0"/>
        <a:buChar char="•"/>
        <a:defRPr sz="1805" kern="1200">
          <a:solidFill>
            <a:schemeClr val="tx1"/>
          </a:solidFill>
          <a:latin typeface="+mn-lt"/>
          <a:ea typeface="+mn-ea"/>
          <a:cs typeface="+mn-cs"/>
        </a:defRPr>
      </a:lvl9pPr>
    </p:bodyStyle>
    <p:otherStyle>
      <a:defPPr>
        <a:defRPr lang="en-US"/>
      </a:defPPr>
      <a:lvl1pPr marL="0" algn="l" defTabSz="916686" rtl="0" eaLnBrk="1" latinLnBrk="0" hangingPunct="1">
        <a:defRPr sz="1805" kern="1200">
          <a:solidFill>
            <a:schemeClr val="tx1"/>
          </a:solidFill>
          <a:latin typeface="+mn-lt"/>
          <a:ea typeface="+mn-ea"/>
          <a:cs typeface="+mn-cs"/>
        </a:defRPr>
      </a:lvl1pPr>
      <a:lvl2pPr marL="458343" algn="l" defTabSz="916686" rtl="0" eaLnBrk="1" latinLnBrk="0" hangingPunct="1">
        <a:defRPr sz="1805" kern="1200">
          <a:solidFill>
            <a:schemeClr val="tx1"/>
          </a:solidFill>
          <a:latin typeface="+mn-lt"/>
          <a:ea typeface="+mn-ea"/>
          <a:cs typeface="+mn-cs"/>
        </a:defRPr>
      </a:lvl2pPr>
      <a:lvl3pPr marL="916686" algn="l" defTabSz="916686" rtl="0" eaLnBrk="1" latinLnBrk="0" hangingPunct="1">
        <a:defRPr sz="1805" kern="1200">
          <a:solidFill>
            <a:schemeClr val="tx1"/>
          </a:solidFill>
          <a:latin typeface="+mn-lt"/>
          <a:ea typeface="+mn-ea"/>
          <a:cs typeface="+mn-cs"/>
        </a:defRPr>
      </a:lvl3pPr>
      <a:lvl4pPr marL="1375029" algn="l" defTabSz="916686" rtl="0" eaLnBrk="1" latinLnBrk="0" hangingPunct="1">
        <a:defRPr sz="1805" kern="1200">
          <a:solidFill>
            <a:schemeClr val="tx1"/>
          </a:solidFill>
          <a:latin typeface="+mn-lt"/>
          <a:ea typeface="+mn-ea"/>
          <a:cs typeface="+mn-cs"/>
        </a:defRPr>
      </a:lvl4pPr>
      <a:lvl5pPr marL="1833372" algn="l" defTabSz="916686" rtl="0" eaLnBrk="1" latinLnBrk="0" hangingPunct="1">
        <a:defRPr sz="1805" kern="1200">
          <a:solidFill>
            <a:schemeClr val="tx1"/>
          </a:solidFill>
          <a:latin typeface="+mn-lt"/>
          <a:ea typeface="+mn-ea"/>
          <a:cs typeface="+mn-cs"/>
        </a:defRPr>
      </a:lvl5pPr>
      <a:lvl6pPr marL="2291715" algn="l" defTabSz="916686" rtl="0" eaLnBrk="1" latinLnBrk="0" hangingPunct="1">
        <a:defRPr sz="1805" kern="1200">
          <a:solidFill>
            <a:schemeClr val="tx1"/>
          </a:solidFill>
          <a:latin typeface="+mn-lt"/>
          <a:ea typeface="+mn-ea"/>
          <a:cs typeface="+mn-cs"/>
        </a:defRPr>
      </a:lvl6pPr>
      <a:lvl7pPr marL="2750058" algn="l" defTabSz="916686" rtl="0" eaLnBrk="1" latinLnBrk="0" hangingPunct="1">
        <a:defRPr sz="1805" kern="1200">
          <a:solidFill>
            <a:schemeClr val="tx1"/>
          </a:solidFill>
          <a:latin typeface="+mn-lt"/>
          <a:ea typeface="+mn-ea"/>
          <a:cs typeface="+mn-cs"/>
        </a:defRPr>
      </a:lvl7pPr>
      <a:lvl8pPr marL="3208401" algn="l" defTabSz="916686" rtl="0" eaLnBrk="1" latinLnBrk="0" hangingPunct="1">
        <a:defRPr sz="1805" kern="1200">
          <a:solidFill>
            <a:schemeClr val="tx1"/>
          </a:solidFill>
          <a:latin typeface="+mn-lt"/>
          <a:ea typeface="+mn-ea"/>
          <a:cs typeface="+mn-cs"/>
        </a:defRPr>
      </a:lvl8pPr>
      <a:lvl9pPr marL="3666744" algn="l" defTabSz="916686" rtl="0" eaLnBrk="1" latinLnBrk="0" hangingPunct="1">
        <a:defRPr sz="18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3091098"/>
            <a:ext cx="9169400" cy="1809345"/>
          </a:xfrm>
          <a:prstGeom prst="rect">
            <a:avLst/>
          </a:prstGeom>
          <a:solidFill>
            <a:srgbClr val="004E5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Rettangolo 9">
            <a:extLst>
              <a:ext uri="{FF2B5EF4-FFF2-40B4-BE49-F238E27FC236}">
                <a16:creationId xmlns:a16="http://schemas.microsoft.com/office/drawing/2014/main" id="{F1A47AF6-1C1E-4FAD-99F7-8A84E79AF0B9}"/>
              </a:ext>
            </a:extLst>
          </p:cNvPr>
          <p:cNvSpPr>
            <a:spLocks noChangeAspect="1"/>
          </p:cNvSpPr>
          <p:nvPr/>
        </p:nvSpPr>
        <p:spPr>
          <a:xfrm>
            <a:off x="6464417" y="449262"/>
            <a:ext cx="2260483" cy="22604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CasellaDiTesto 1">
            <a:extLst>
              <a:ext uri="{FF2B5EF4-FFF2-40B4-BE49-F238E27FC236}">
                <a16:creationId xmlns:a16="http://schemas.microsoft.com/office/drawing/2014/main" id="{72BDCCBB-AA7D-46F0-81B4-7098278ED421}"/>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pic>
        <p:nvPicPr>
          <p:cNvPr id="3" name="Immagine 2">
            <a:extLst>
              <a:ext uri="{FF2B5EF4-FFF2-40B4-BE49-F238E27FC236}">
                <a16:creationId xmlns:a16="http://schemas.microsoft.com/office/drawing/2014/main" id="{18FDEFD3-9E0B-43BC-9D31-9DDDAE0AFDE7}"/>
              </a:ext>
            </a:extLst>
          </p:cNvPr>
          <p:cNvPicPr>
            <a:picLocks noChangeAspect="1"/>
          </p:cNvPicPr>
          <p:nvPr/>
        </p:nvPicPr>
        <p:blipFill>
          <a:blip r:embed="rId3"/>
          <a:stretch>
            <a:fillRect/>
          </a:stretch>
        </p:blipFill>
        <p:spPr>
          <a:xfrm>
            <a:off x="6804348" y="0"/>
            <a:ext cx="2365052" cy="2766545"/>
          </a:xfrm>
          <a:prstGeom prst="rect">
            <a:avLst/>
          </a:prstGeom>
        </p:spPr>
      </p:pic>
      <p:sp>
        <p:nvSpPr>
          <p:cNvPr id="11" name="CasellaDiTesto 10">
            <a:extLst>
              <a:ext uri="{FF2B5EF4-FFF2-40B4-BE49-F238E27FC236}">
                <a16:creationId xmlns:a16="http://schemas.microsoft.com/office/drawing/2014/main" id="{26FA3664-75FA-4B19-AE6B-0517EC452525}"/>
              </a:ext>
            </a:extLst>
          </p:cNvPr>
          <p:cNvSpPr txBox="1"/>
          <p:nvPr/>
        </p:nvSpPr>
        <p:spPr>
          <a:xfrm>
            <a:off x="216900" y="3437731"/>
            <a:ext cx="8735599" cy="1077218"/>
          </a:xfrm>
          <a:prstGeom prst="rect">
            <a:avLst/>
          </a:prstGeom>
          <a:noFill/>
        </p:spPr>
        <p:txBody>
          <a:bodyPr wrap="square" rtlCol="0">
            <a:spAutoFit/>
          </a:bodyPr>
          <a:lstStyle/>
          <a:p>
            <a:pPr algn="ctr"/>
            <a:r>
              <a:rPr lang="it-IT" sz="3200" b="1" dirty="0">
                <a:latin typeface="HELVETICA" panose="020B0604020202020204" pitchFamily="34" charset="0"/>
                <a:cs typeface="HELVETICA" panose="020B0604020202020204" pitchFamily="34" charset="0"/>
              </a:rPr>
              <a:t>Codice Deontologico</a:t>
            </a:r>
          </a:p>
          <a:p>
            <a:pPr algn="ctr"/>
            <a:r>
              <a:rPr lang="it-IT" sz="3200" b="1" dirty="0">
                <a:latin typeface="HELVETICA" panose="020B0604020202020204" pitchFamily="34" charset="0"/>
                <a:cs typeface="HELVETICA" panose="020B0604020202020204" pitchFamily="34" charset="0"/>
              </a:rPr>
              <a:t>Professioni Infermieristiche 2019</a:t>
            </a:r>
          </a:p>
        </p:txBody>
      </p:sp>
    </p:spTree>
    <p:extLst>
      <p:ext uri="{BB962C8B-B14F-4D97-AF65-F5344CB8AC3E}">
        <p14:creationId xmlns:p14="http://schemas.microsoft.com/office/powerpoint/2010/main" val="2233407839"/>
      </p:ext>
    </p:extLst>
  </p:cSld>
  <p:clrMapOvr>
    <a:masterClrMapping/>
  </p:clrMapOvr>
  <mc:AlternateContent xmlns:mc="http://schemas.openxmlformats.org/markup-compatibility/2006" xmlns:p14="http://schemas.microsoft.com/office/powerpoint/2010/main">
    <mc:Choice Requires="p14">
      <p:transition spd="slow" p14:dur="2000" advTm="1519"/>
    </mc:Choice>
    <mc:Fallback xmlns="">
      <p:transition spd="slow" advTm="1519"/>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3589506"/>
            <a:ext cx="9169400" cy="1809345"/>
          </a:xfrm>
          <a:prstGeom prst="rect">
            <a:avLst/>
          </a:prstGeom>
          <a:solidFill>
            <a:srgbClr val="004E5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CasellaDiTesto 14"/>
          <p:cNvSpPr txBox="1"/>
          <p:nvPr/>
        </p:nvSpPr>
        <p:spPr>
          <a:xfrm>
            <a:off x="0" y="3316677"/>
            <a:ext cx="9169400" cy="2908004"/>
          </a:xfrm>
          <a:prstGeom prst="rect">
            <a:avLst/>
          </a:prstGeom>
          <a:noFill/>
        </p:spPr>
        <p:txBody>
          <a:bodyPr wrap="square" tIns="334800" rtlCol="0">
            <a:spAutoFit/>
          </a:bodyPr>
          <a:lstStyle/>
          <a:p>
            <a:r>
              <a:rPr lang="it-IT" sz="4000" dirty="0">
                <a:solidFill>
                  <a:schemeClr val="bg1"/>
                </a:solidFill>
                <a:latin typeface="HELVETICA" panose="020B0604020202020204" pitchFamily="34" charset="0"/>
                <a:cs typeface="HELVETICA" panose="020B0604020202020204" pitchFamily="34" charset="0"/>
              </a:rPr>
              <a:t>INDICE DELLA PRESENTAZIONE</a:t>
            </a:r>
          </a:p>
          <a:p>
            <a:pPr marL="342900" indent="-342900">
              <a:buAutoNum type="arabicParenR"/>
            </a:pPr>
            <a:r>
              <a:rPr lang="it-IT" sz="2400" dirty="0">
                <a:solidFill>
                  <a:schemeClr val="bg1"/>
                </a:solidFill>
                <a:latin typeface="HELVETICA" panose="020B0604020202020204" pitchFamily="34" charset="0"/>
                <a:cs typeface="HELVETICA" panose="020B0604020202020204" pitchFamily="34" charset="0"/>
              </a:rPr>
              <a:t>Il percorso di elaborazione</a:t>
            </a:r>
          </a:p>
          <a:p>
            <a:pPr marL="342900" indent="-342900">
              <a:buAutoNum type="arabicParenR"/>
            </a:pPr>
            <a:r>
              <a:rPr lang="it-IT" sz="2400" dirty="0">
                <a:solidFill>
                  <a:schemeClr val="bg1"/>
                </a:solidFill>
                <a:latin typeface="HELVETICA" panose="020B0604020202020204" pitchFamily="34" charset="0"/>
                <a:cs typeface="HELVETICA" panose="020B0604020202020204" pitchFamily="34" charset="0"/>
              </a:rPr>
              <a:t>Struttura e contenuti</a:t>
            </a:r>
          </a:p>
          <a:p>
            <a:pPr marL="342900" indent="-342900">
              <a:buAutoNum type="arabicParenR"/>
            </a:pPr>
            <a:r>
              <a:rPr lang="it-IT" sz="2400" dirty="0">
                <a:solidFill>
                  <a:schemeClr val="bg1"/>
                </a:solidFill>
                <a:latin typeface="HELVETICA" panose="020B0604020202020204" pitchFamily="34" charset="0"/>
                <a:cs typeface="HELVETICA" panose="020B0604020202020204" pitchFamily="34" charset="0"/>
              </a:rPr>
              <a:t>Il testo</a:t>
            </a:r>
          </a:p>
          <a:p>
            <a:pPr marL="342900" indent="-342900">
              <a:buAutoNum type="arabicParenR"/>
            </a:pPr>
            <a:endParaRPr lang="it-IT" sz="1600" dirty="0">
              <a:solidFill>
                <a:schemeClr val="bg1"/>
              </a:solidFill>
              <a:latin typeface="HELVETICA" panose="020B0604020202020204" pitchFamily="34" charset="0"/>
              <a:cs typeface="HELVETICA" panose="020B0604020202020204" pitchFamily="34" charset="0"/>
            </a:endParaRPr>
          </a:p>
          <a:p>
            <a:pPr marL="342900" indent="-342900">
              <a:buAutoNum type="arabicParenR"/>
            </a:pPr>
            <a:endParaRPr lang="it-IT" sz="1600" dirty="0">
              <a:solidFill>
                <a:schemeClr val="bg1"/>
              </a:solidFill>
              <a:latin typeface="HELVETICA" panose="020B0604020202020204" pitchFamily="34" charset="0"/>
              <a:cs typeface="HELVETICA" panose="020B0604020202020204" pitchFamily="34" charset="0"/>
            </a:endParaRPr>
          </a:p>
          <a:p>
            <a:pPr algn="ctr"/>
            <a:r>
              <a:rPr lang="it-IT" sz="2000" dirty="0">
                <a:solidFill>
                  <a:schemeClr val="bg1"/>
                </a:solidFill>
                <a:latin typeface="HELVETICA" panose="020B0604020202020204" pitchFamily="34" charset="0"/>
                <a:cs typeface="HELVETICA" panose="020B0604020202020204" pitchFamily="34" charset="0"/>
              </a:rPr>
              <a:t> </a:t>
            </a:r>
            <a:endParaRPr lang="it-IT" sz="2000" dirty="0">
              <a:solidFill>
                <a:schemeClr val="bg1"/>
              </a:solidFill>
              <a:latin typeface="HELVETICA" panose="020B0604020202020204" pitchFamily="34" charset="0"/>
              <a:ea typeface="Century Gothic" charset="0"/>
              <a:cs typeface="HELVETICA" panose="020B0604020202020204" pitchFamily="34" charset="0"/>
            </a:endParaRPr>
          </a:p>
        </p:txBody>
      </p:sp>
      <p:sp>
        <p:nvSpPr>
          <p:cNvPr id="10" name="Rettangolo 9">
            <a:extLst>
              <a:ext uri="{FF2B5EF4-FFF2-40B4-BE49-F238E27FC236}">
                <a16:creationId xmlns:a16="http://schemas.microsoft.com/office/drawing/2014/main" id="{F1A47AF6-1C1E-4FAD-99F7-8A84E79AF0B9}"/>
              </a:ext>
            </a:extLst>
          </p:cNvPr>
          <p:cNvSpPr>
            <a:spLocks noChangeAspect="1"/>
          </p:cNvSpPr>
          <p:nvPr/>
        </p:nvSpPr>
        <p:spPr>
          <a:xfrm>
            <a:off x="6464417" y="449262"/>
            <a:ext cx="2260483" cy="22604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CasellaDiTesto 1">
            <a:extLst>
              <a:ext uri="{FF2B5EF4-FFF2-40B4-BE49-F238E27FC236}">
                <a16:creationId xmlns:a16="http://schemas.microsoft.com/office/drawing/2014/main" id="{72BDCCBB-AA7D-46F0-81B4-7098278ED421}"/>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pic>
        <p:nvPicPr>
          <p:cNvPr id="3" name="Immagine 2">
            <a:extLst>
              <a:ext uri="{FF2B5EF4-FFF2-40B4-BE49-F238E27FC236}">
                <a16:creationId xmlns:a16="http://schemas.microsoft.com/office/drawing/2014/main" id="{18FDEFD3-9E0B-43BC-9D31-9DDDAE0AFDE7}"/>
              </a:ext>
            </a:extLst>
          </p:cNvPr>
          <p:cNvPicPr>
            <a:picLocks noChangeAspect="1"/>
          </p:cNvPicPr>
          <p:nvPr/>
        </p:nvPicPr>
        <p:blipFill>
          <a:blip r:embed="rId3"/>
          <a:stretch>
            <a:fillRect/>
          </a:stretch>
        </p:blipFill>
        <p:spPr>
          <a:xfrm>
            <a:off x="6558116" y="82163"/>
            <a:ext cx="2365052" cy="3218422"/>
          </a:xfrm>
          <a:prstGeom prst="rect">
            <a:avLst/>
          </a:prstGeom>
        </p:spPr>
      </p:pic>
      <p:sp>
        <p:nvSpPr>
          <p:cNvPr id="12" name="CasellaDiTesto 11">
            <a:extLst>
              <a:ext uri="{FF2B5EF4-FFF2-40B4-BE49-F238E27FC236}">
                <a16:creationId xmlns:a16="http://schemas.microsoft.com/office/drawing/2014/main" id="{66CB1454-EEFB-4FDC-8BE4-7E596B26C143}"/>
              </a:ext>
            </a:extLst>
          </p:cNvPr>
          <p:cNvSpPr txBox="1"/>
          <p:nvPr/>
        </p:nvSpPr>
        <p:spPr>
          <a:xfrm>
            <a:off x="134471" y="1512334"/>
            <a:ext cx="6598023" cy="1077218"/>
          </a:xfrm>
          <a:prstGeom prst="rect">
            <a:avLst/>
          </a:prstGeom>
          <a:noFill/>
        </p:spPr>
        <p:txBody>
          <a:bodyPr wrap="square" rtlCol="0">
            <a:spAutoFit/>
          </a:bodyPr>
          <a:lstStyle/>
          <a:p>
            <a:r>
              <a:rPr lang="it-IT" sz="3200" b="1" dirty="0">
                <a:latin typeface="HELVETICA" panose="020B0604020202020204" pitchFamily="34" charset="0"/>
                <a:cs typeface="HELVETICA" panose="020B0604020202020204" pitchFamily="34" charset="0"/>
              </a:rPr>
              <a:t>Codice Deontologico</a:t>
            </a:r>
          </a:p>
          <a:p>
            <a:r>
              <a:rPr lang="it-IT" sz="3200" b="1" dirty="0">
                <a:latin typeface="HELVETICA" panose="020B0604020202020204" pitchFamily="34" charset="0"/>
                <a:cs typeface="HELVETICA" panose="020B0604020202020204" pitchFamily="34" charset="0"/>
              </a:rPr>
              <a:t>Professioni Infermieristiche 2019</a:t>
            </a:r>
          </a:p>
        </p:txBody>
      </p:sp>
    </p:spTree>
    <p:extLst>
      <p:ext uri="{BB962C8B-B14F-4D97-AF65-F5344CB8AC3E}">
        <p14:creationId xmlns:p14="http://schemas.microsoft.com/office/powerpoint/2010/main" val="1613218710"/>
      </p:ext>
    </p:extLst>
  </p:cSld>
  <p:clrMapOvr>
    <a:masterClrMapping/>
  </p:clrMapOvr>
  <mc:AlternateContent xmlns:mc="http://schemas.openxmlformats.org/markup-compatibility/2006" xmlns:p14="http://schemas.microsoft.com/office/powerpoint/2010/main">
    <mc:Choice Requires="p14">
      <p:transition spd="slow" p14:dur="2000" advTm="1519"/>
    </mc:Choice>
    <mc:Fallback xmlns="">
      <p:transition spd="slow" advTm="1519"/>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3589506"/>
            <a:ext cx="9169400" cy="1809345"/>
          </a:xfrm>
          <a:prstGeom prst="rect">
            <a:avLst/>
          </a:prstGeom>
          <a:solidFill>
            <a:srgbClr val="004E5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CasellaDiTesto 14"/>
          <p:cNvSpPr txBox="1"/>
          <p:nvPr/>
        </p:nvSpPr>
        <p:spPr>
          <a:xfrm>
            <a:off x="0" y="3840395"/>
            <a:ext cx="9169400" cy="1307566"/>
          </a:xfrm>
          <a:prstGeom prst="rect">
            <a:avLst/>
          </a:prstGeom>
          <a:noFill/>
        </p:spPr>
        <p:txBody>
          <a:bodyPr wrap="square" tIns="334800" rtlCol="0">
            <a:spAutoFit/>
          </a:bodyPr>
          <a:lstStyle/>
          <a:p>
            <a:r>
              <a:rPr lang="it-IT" sz="4000" dirty="0">
                <a:solidFill>
                  <a:schemeClr val="bg1"/>
                </a:solidFill>
                <a:latin typeface="HELVETICA" panose="020B0604020202020204" pitchFamily="34" charset="0"/>
                <a:cs typeface="HELVETICA" panose="020B0604020202020204" pitchFamily="34" charset="0"/>
              </a:rPr>
              <a:t>IL PERCORSO DI ELABORAZIONE</a:t>
            </a:r>
          </a:p>
          <a:p>
            <a:pPr algn="ctr"/>
            <a:r>
              <a:rPr lang="it-IT" sz="2000" dirty="0">
                <a:solidFill>
                  <a:schemeClr val="bg1"/>
                </a:solidFill>
                <a:latin typeface="HELVETICA" panose="020B0604020202020204" pitchFamily="34" charset="0"/>
                <a:cs typeface="HELVETICA" panose="020B0604020202020204" pitchFamily="34" charset="0"/>
              </a:rPr>
              <a:t> </a:t>
            </a:r>
            <a:endParaRPr lang="it-IT" sz="2000" dirty="0">
              <a:solidFill>
                <a:schemeClr val="bg1"/>
              </a:solidFill>
              <a:latin typeface="HELVETICA" panose="020B0604020202020204" pitchFamily="34" charset="0"/>
              <a:ea typeface="Century Gothic" charset="0"/>
              <a:cs typeface="HELVETICA" panose="020B0604020202020204" pitchFamily="34" charset="0"/>
            </a:endParaRPr>
          </a:p>
        </p:txBody>
      </p:sp>
      <p:sp>
        <p:nvSpPr>
          <p:cNvPr id="10" name="Rettangolo 9">
            <a:extLst>
              <a:ext uri="{FF2B5EF4-FFF2-40B4-BE49-F238E27FC236}">
                <a16:creationId xmlns:a16="http://schemas.microsoft.com/office/drawing/2014/main" id="{F1A47AF6-1C1E-4FAD-99F7-8A84E79AF0B9}"/>
              </a:ext>
            </a:extLst>
          </p:cNvPr>
          <p:cNvSpPr>
            <a:spLocks noChangeAspect="1"/>
          </p:cNvSpPr>
          <p:nvPr/>
        </p:nvSpPr>
        <p:spPr>
          <a:xfrm>
            <a:off x="6464417" y="449262"/>
            <a:ext cx="2260483" cy="22604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CasellaDiTesto 1">
            <a:extLst>
              <a:ext uri="{FF2B5EF4-FFF2-40B4-BE49-F238E27FC236}">
                <a16:creationId xmlns:a16="http://schemas.microsoft.com/office/drawing/2014/main" id="{72BDCCBB-AA7D-46F0-81B4-7098278ED421}"/>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pic>
        <p:nvPicPr>
          <p:cNvPr id="3" name="Immagine 2">
            <a:extLst>
              <a:ext uri="{FF2B5EF4-FFF2-40B4-BE49-F238E27FC236}">
                <a16:creationId xmlns:a16="http://schemas.microsoft.com/office/drawing/2014/main" id="{18FDEFD3-9E0B-43BC-9D31-9DDDAE0AFDE7}"/>
              </a:ext>
            </a:extLst>
          </p:cNvPr>
          <p:cNvPicPr>
            <a:picLocks noChangeAspect="1"/>
          </p:cNvPicPr>
          <p:nvPr/>
        </p:nvPicPr>
        <p:blipFill>
          <a:blip r:embed="rId3"/>
          <a:stretch>
            <a:fillRect/>
          </a:stretch>
        </p:blipFill>
        <p:spPr>
          <a:xfrm>
            <a:off x="6558116" y="82163"/>
            <a:ext cx="2365052" cy="3218422"/>
          </a:xfrm>
          <a:prstGeom prst="rect">
            <a:avLst/>
          </a:prstGeom>
        </p:spPr>
      </p:pic>
      <p:sp>
        <p:nvSpPr>
          <p:cNvPr id="11" name="CasellaDiTesto 10">
            <a:extLst>
              <a:ext uri="{FF2B5EF4-FFF2-40B4-BE49-F238E27FC236}">
                <a16:creationId xmlns:a16="http://schemas.microsoft.com/office/drawing/2014/main" id="{F11F208E-9208-440C-A5DA-83A70EA57AF5}"/>
              </a:ext>
            </a:extLst>
          </p:cNvPr>
          <p:cNvSpPr txBox="1"/>
          <p:nvPr/>
        </p:nvSpPr>
        <p:spPr>
          <a:xfrm>
            <a:off x="134471" y="1512334"/>
            <a:ext cx="6598023" cy="1077218"/>
          </a:xfrm>
          <a:prstGeom prst="rect">
            <a:avLst/>
          </a:prstGeom>
          <a:noFill/>
        </p:spPr>
        <p:txBody>
          <a:bodyPr wrap="square" rtlCol="0">
            <a:spAutoFit/>
          </a:bodyPr>
          <a:lstStyle/>
          <a:p>
            <a:r>
              <a:rPr lang="it-IT" sz="3200" b="1" dirty="0">
                <a:latin typeface="HELVETICA" panose="020B0604020202020204" pitchFamily="34" charset="0"/>
                <a:cs typeface="HELVETICA" panose="020B0604020202020204" pitchFamily="34" charset="0"/>
              </a:rPr>
              <a:t>Codice Deontologico</a:t>
            </a:r>
          </a:p>
          <a:p>
            <a:r>
              <a:rPr lang="it-IT" sz="3200" b="1" dirty="0">
                <a:latin typeface="HELVETICA" panose="020B0604020202020204" pitchFamily="34" charset="0"/>
                <a:cs typeface="HELVETICA" panose="020B0604020202020204" pitchFamily="34" charset="0"/>
              </a:rPr>
              <a:t>Professioni Infermieristiche 2019</a:t>
            </a:r>
          </a:p>
        </p:txBody>
      </p:sp>
    </p:spTree>
    <p:extLst>
      <p:ext uri="{BB962C8B-B14F-4D97-AF65-F5344CB8AC3E}">
        <p14:creationId xmlns:p14="http://schemas.microsoft.com/office/powerpoint/2010/main" val="19547793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1519">
        <p15:prstTrans prst="curtains"/>
      </p:transition>
    </mc:Choice>
    <mc:Fallback xmlns="">
      <p:transition spd="slow" advTm="1519">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481840" y="281825"/>
            <a:ext cx="8205611" cy="5704639"/>
          </a:xfrm>
          <a:prstGeom prst="rect">
            <a:avLst/>
          </a:prstGeom>
          <a:noFill/>
        </p:spPr>
        <p:txBody>
          <a:bodyPr wrap="square" rtlCol="0">
            <a:spAutoFit/>
          </a:bodyPr>
          <a:lstStyle/>
          <a:p>
            <a:pPr algn="ctr"/>
            <a:r>
              <a:rPr lang="it-IT" sz="2400" b="1" dirty="0">
                <a:latin typeface="HELVETICA" panose="020B0604020202020204" pitchFamily="34" charset="0"/>
                <a:cs typeface="HELVETICA" panose="020B0604020202020204" pitchFamily="34" charset="0"/>
              </a:rPr>
              <a:t>Gruppo Codice Deontologico</a:t>
            </a:r>
          </a:p>
          <a:p>
            <a:endParaRPr lang="it-IT" sz="2400" dirty="0">
              <a:latin typeface="HELVETICA" panose="020B0604020202020204" pitchFamily="34" charset="0"/>
              <a:cs typeface="HELVETICA" panose="020B0604020202020204" pitchFamily="34" charset="0"/>
            </a:endParaRPr>
          </a:p>
          <a:p>
            <a:r>
              <a:rPr lang="it-IT" b="1" dirty="0"/>
              <a:t>Referente:</a:t>
            </a:r>
            <a:r>
              <a:rPr lang="it-IT" dirty="0"/>
              <a:t> Comitato Centrale </a:t>
            </a:r>
            <a:r>
              <a:rPr lang="it-IT" dirty="0" err="1"/>
              <a:t>Fnopi</a:t>
            </a:r>
            <a:r>
              <a:rPr lang="it-IT" dirty="0"/>
              <a:t> </a:t>
            </a:r>
          </a:p>
          <a:p>
            <a:endParaRPr lang="it-IT" dirty="0"/>
          </a:p>
          <a:p>
            <a:r>
              <a:rPr lang="it-IT" b="1" dirty="0"/>
              <a:t>Delibera di costituzione: </a:t>
            </a:r>
            <a:r>
              <a:rPr lang="it-IT" dirty="0"/>
              <a:t>123/15 del 03/07/2015</a:t>
            </a:r>
          </a:p>
          <a:p>
            <a:r>
              <a:rPr lang="it-IT" dirty="0"/>
              <a:t> </a:t>
            </a:r>
          </a:p>
          <a:p>
            <a:r>
              <a:rPr lang="it-IT" b="1" dirty="0"/>
              <a:t>Componenti:</a:t>
            </a:r>
          </a:p>
          <a:p>
            <a:endParaRPr lang="it-IT" b="1" dirty="0"/>
          </a:p>
          <a:p>
            <a:pPr marL="342900" indent="-342900">
              <a:buFont typeface="Wingdings" pitchFamily="2" charset="2"/>
              <a:buChar char="Ø"/>
            </a:pPr>
            <a:r>
              <a:rPr lang="it-IT" dirty="0"/>
              <a:t>BASILE ANGELA </a:t>
            </a:r>
            <a:r>
              <a:rPr lang="it-IT" sz="1600" dirty="0"/>
              <a:t>Infermiere Dirigente, bioeticista.  Prof a contratto etica e bioetica Università Tor Vergata Roma</a:t>
            </a:r>
          </a:p>
          <a:p>
            <a:endParaRPr lang="it-IT" dirty="0">
              <a:solidFill>
                <a:schemeClr val="accent1"/>
              </a:solidFill>
              <a:highlight>
                <a:srgbClr val="FFFF00"/>
              </a:highlight>
            </a:endParaRPr>
          </a:p>
          <a:p>
            <a:pPr marL="342900" indent="-342900" algn="just">
              <a:buFont typeface="Wingdings" pitchFamily="2" charset="2"/>
              <a:buChar char="Ø"/>
            </a:pPr>
            <a:r>
              <a:rPr lang="it-IT" dirty="0"/>
              <a:t>FILIPPINI AURELIO </a:t>
            </a:r>
            <a:r>
              <a:rPr lang="it-IT" sz="1600" dirty="0"/>
              <a:t>Presidente OPI Varese, PhD Medicina Clinica e Sperimentale e </a:t>
            </a:r>
            <a:r>
              <a:rPr lang="it-IT" sz="1600" i="1" dirty="0" err="1"/>
              <a:t>Medical</a:t>
            </a:r>
            <a:r>
              <a:rPr lang="it-IT" sz="1600" i="1" dirty="0"/>
              <a:t> </a:t>
            </a:r>
            <a:r>
              <a:rPr lang="it-IT" sz="1600" i="1" dirty="0" err="1"/>
              <a:t>Humanities</a:t>
            </a:r>
            <a:r>
              <a:rPr lang="it-IT" sz="1600" i="1" dirty="0"/>
              <a:t>, </a:t>
            </a:r>
            <a:r>
              <a:rPr lang="it-IT" sz="1600" dirty="0"/>
              <a:t>Coordinatore area Formazione Continua Ricerca e Sviluppo Professionale ASST Sette laghi Varese</a:t>
            </a:r>
          </a:p>
          <a:p>
            <a:endParaRPr lang="it-IT" dirty="0"/>
          </a:p>
          <a:p>
            <a:pPr marL="342900" indent="-342900" algn="just">
              <a:buFont typeface="Wingdings" pitchFamily="2" charset="2"/>
              <a:buChar char="Ø"/>
            </a:pPr>
            <a:r>
              <a:rPr lang="it-IT" dirty="0"/>
              <a:t>LATTARULO PIO </a:t>
            </a:r>
            <a:r>
              <a:rPr lang="it-IT" sz="1600" dirty="0"/>
              <a:t>Dirigente Professioni sanitarie ASL Taranto, Prof a contratto Università di Bari  in Diritto sanitario, Etica e Bioetica, infermieristica nel management</a:t>
            </a:r>
            <a:endParaRPr lang="it-IT" dirty="0"/>
          </a:p>
          <a:p>
            <a:endParaRPr lang="it-IT" dirty="0">
              <a:highlight>
                <a:srgbClr val="FFFF00"/>
              </a:highlight>
            </a:endParaRPr>
          </a:p>
          <a:p>
            <a:pPr marL="342900" indent="-342900" algn="just">
              <a:buFont typeface="Wingdings" pitchFamily="2" charset="2"/>
              <a:buChar char="Ø"/>
            </a:pPr>
            <a:r>
              <a:rPr lang="it-IT" dirty="0"/>
              <a:t>SCIPIONI SANDRO </a:t>
            </a:r>
            <a:r>
              <a:rPr lang="it-IT" sz="1600" dirty="0" err="1"/>
              <a:t>past</a:t>
            </a:r>
            <a:r>
              <a:rPr lang="it-IT" sz="1600" dirty="0"/>
              <a:t> </a:t>
            </a:r>
            <a:r>
              <a:rPr lang="it-IT" sz="1600" dirty="0" err="1"/>
              <a:t>President</a:t>
            </a:r>
            <a:r>
              <a:rPr lang="it-IT" sz="1600" dirty="0"/>
              <a:t> OPI Macerata, filosofo, esperto in comunicazione</a:t>
            </a:r>
            <a:r>
              <a:rPr lang="it-IT" dirty="0"/>
              <a:t>.</a:t>
            </a:r>
          </a:p>
          <a:p>
            <a:r>
              <a:rPr lang="it-IT" dirty="0"/>
              <a:t> </a:t>
            </a:r>
          </a:p>
        </p:txBody>
      </p:sp>
      <p:sp>
        <p:nvSpPr>
          <p:cNvPr id="8" name="CasellaDiTesto 7">
            <a:extLst>
              <a:ext uri="{FF2B5EF4-FFF2-40B4-BE49-F238E27FC236}">
                <a16:creationId xmlns:a16="http://schemas.microsoft.com/office/drawing/2014/main" id="{67EEC9DC-8047-43F7-895B-5492E6B60EDF}"/>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
        <p:nvSpPr>
          <p:cNvPr id="3" name="CasellaDiTesto 2">
            <a:extLst>
              <a:ext uri="{FF2B5EF4-FFF2-40B4-BE49-F238E27FC236}">
                <a16:creationId xmlns:a16="http://schemas.microsoft.com/office/drawing/2014/main" id="{88BD16E8-BEEB-ED42-952D-960F79016633}"/>
              </a:ext>
            </a:extLst>
          </p:cNvPr>
          <p:cNvSpPr txBox="1"/>
          <p:nvPr/>
        </p:nvSpPr>
        <p:spPr>
          <a:xfrm>
            <a:off x="2447579" y="5605782"/>
            <a:ext cx="4238367" cy="647870"/>
          </a:xfrm>
          <a:prstGeom prst="rect">
            <a:avLst/>
          </a:prstGeom>
          <a:solidFill>
            <a:schemeClr val="accent6">
              <a:lumMod val="40000"/>
              <a:lumOff val="60000"/>
            </a:schemeClr>
          </a:solidFill>
        </p:spPr>
        <p:txBody>
          <a:bodyPr wrap="square" rtlCol="0">
            <a:spAutoFit/>
          </a:bodyPr>
          <a:lstStyle/>
          <a:p>
            <a:r>
              <a:rPr lang="it-IT" dirty="0"/>
              <a:t>Roma, 26 novembre 2016 Presentazione in Consiglio Nazionale Prima stesura</a:t>
            </a:r>
          </a:p>
        </p:txBody>
      </p:sp>
    </p:spTree>
    <p:extLst>
      <p:ext uri="{BB962C8B-B14F-4D97-AF65-F5344CB8AC3E}">
        <p14:creationId xmlns:p14="http://schemas.microsoft.com/office/powerpoint/2010/main" val="2904087729"/>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481840" y="281825"/>
            <a:ext cx="8205611" cy="5082930"/>
          </a:xfrm>
          <a:prstGeom prst="rect">
            <a:avLst/>
          </a:prstGeom>
          <a:noFill/>
        </p:spPr>
        <p:txBody>
          <a:bodyPr wrap="square" rtlCol="0">
            <a:spAutoFit/>
          </a:bodyPr>
          <a:lstStyle/>
          <a:p>
            <a:pPr algn="ctr"/>
            <a:r>
              <a:rPr lang="it-IT" sz="2400" b="1" dirty="0">
                <a:latin typeface="HELVETICA" panose="020B0604020202020204" pitchFamily="34" charset="0"/>
                <a:cs typeface="HELVETICA" panose="020B0604020202020204" pitchFamily="34" charset="0"/>
              </a:rPr>
              <a:t>Consultazione 2017</a:t>
            </a:r>
          </a:p>
          <a:p>
            <a:pPr algn="just"/>
            <a:endParaRPr lang="it-IT" sz="2400" dirty="0">
              <a:latin typeface="HELVETICA" panose="020B0604020202020204" pitchFamily="34" charset="0"/>
              <a:cs typeface="HELVETICA" panose="020B0604020202020204" pitchFamily="34" charset="0"/>
            </a:endParaRPr>
          </a:p>
          <a:p>
            <a:pPr algn="just"/>
            <a:r>
              <a:rPr lang="it-IT" b="1" dirty="0"/>
              <a:t>Soggetti coinvolti:</a:t>
            </a:r>
          </a:p>
          <a:p>
            <a:pPr marL="342900" indent="-342900" algn="just">
              <a:buFont typeface="Arial" panose="020B0604020202020204" pitchFamily="34" charset="0"/>
              <a:buChar char="•"/>
            </a:pPr>
            <a:r>
              <a:rPr lang="it-IT" sz="1800" dirty="0">
                <a:latin typeface="Calibri  "/>
                <a:cs typeface="HELVETICA" panose="020B0604020202020204" pitchFamily="34" charset="0"/>
              </a:rPr>
              <a:t>Ordini provinciali (già Collegi)</a:t>
            </a:r>
          </a:p>
          <a:p>
            <a:pPr marL="342900" indent="-342900" algn="just">
              <a:buFont typeface="Arial" panose="020B0604020202020204" pitchFamily="34" charset="0"/>
              <a:buChar char="•"/>
            </a:pPr>
            <a:r>
              <a:rPr lang="it-IT" sz="1800" dirty="0">
                <a:latin typeface="Calibri  "/>
                <a:cs typeface="HELVETICA" panose="020B0604020202020204" pitchFamily="34" charset="0"/>
              </a:rPr>
              <a:t>Iscritti</a:t>
            </a:r>
          </a:p>
          <a:p>
            <a:pPr marL="342900" indent="-342900" algn="just">
              <a:buFont typeface="Arial" panose="020B0604020202020204" pitchFamily="34" charset="0"/>
              <a:buChar char="•"/>
            </a:pPr>
            <a:r>
              <a:rPr lang="it-IT" sz="1800" dirty="0">
                <a:latin typeface="Calibri  "/>
                <a:cs typeface="HELVETICA" panose="020B0604020202020204" pitchFamily="34" charset="0"/>
              </a:rPr>
              <a:t>Associazioni infermieristiche</a:t>
            </a:r>
          </a:p>
          <a:p>
            <a:pPr algn="just"/>
            <a:endParaRPr lang="it-IT" b="1" dirty="0"/>
          </a:p>
          <a:p>
            <a:pPr algn="just"/>
            <a:r>
              <a:rPr lang="it-IT" b="1" dirty="0"/>
              <a:t>Tempistiche</a:t>
            </a:r>
          </a:p>
          <a:p>
            <a:pPr marL="342900" indent="-342900" algn="just">
              <a:buFont typeface="Arial" panose="020B0604020202020204" pitchFamily="34" charset="0"/>
              <a:buChar char="•"/>
            </a:pPr>
            <a:r>
              <a:rPr lang="it-IT" dirty="0"/>
              <a:t>Avvio: </a:t>
            </a:r>
            <a:r>
              <a:rPr lang="it-IT" sz="1800" dirty="0">
                <a:latin typeface="Calibri  "/>
                <a:cs typeface="HELVETICA" panose="020B0604020202020204" pitchFamily="34" charset="0"/>
              </a:rPr>
              <a:t>6 febbraio 2017</a:t>
            </a:r>
          </a:p>
          <a:p>
            <a:pPr marL="342900" indent="-342900" algn="just">
              <a:buFont typeface="Arial" panose="020B0604020202020204" pitchFamily="34" charset="0"/>
              <a:buChar char="•"/>
            </a:pPr>
            <a:r>
              <a:rPr lang="it-IT" dirty="0"/>
              <a:t>Termine per iscritti e associazioni: </a:t>
            </a:r>
            <a:r>
              <a:rPr lang="it-IT" sz="1800" dirty="0">
                <a:latin typeface="Calibri  "/>
                <a:cs typeface="HELVETICA" panose="020B0604020202020204" pitchFamily="34" charset="0"/>
              </a:rPr>
              <a:t>31 maggio 2017</a:t>
            </a:r>
          </a:p>
          <a:p>
            <a:pPr marL="342900" indent="-342900" algn="just">
              <a:buFont typeface="Arial" panose="020B0604020202020204" pitchFamily="34" charset="0"/>
              <a:buChar char="•"/>
            </a:pPr>
            <a:r>
              <a:rPr lang="it-IT" dirty="0"/>
              <a:t>Termine per Ordini :</a:t>
            </a:r>
            <a:r>
              <a:rPr lang="it-IT" sz="1800" dirty="0">
                <a:latin typeface="Calibri  "/>
                <a:cs typeface="HELVETICA" panose="020B0604020202020204" pitchFamily="34" charset="0"/>
              </a:rPr>
              <a:t>30 giugno 2017</a:t>
            </a:r>
          </a:p>
          <a:p>
            <a:pPr marL="342900" indent="-342900" algn="just">
              <a:buFont typeface="Arial" panose="020B0604020202020204" pitchFamily="34" charset="0"/>
              <a:buChar char="•"/>
            </a:pPr>
            <a:endParaRPr lang="it-IT" sz="1800" dirty="0">
              <a:latin typeface="Calibri  "/>
              <a:cs typeface="HELVETICA" panose="020B0604020202020204" pitchFamily="34" charset="0"/>
            </a:endParaRPr>
          </a:p>
          <a:p>
            <a:pPr algn="just"/>
            <a:r>
              <a:rPr lang="it-IT" sz="1800" b="1" dirty="0">
                <a:latin typeface="Calibri  "/>
                <a:cs typeface="HELVETICA" panose="020B0604020202020204" pitchFamily="34" charset="0"/>
              </a:rPr>
              <a:t>Contributi</a:t>
            </a:r>
          </a:p>
          <a:p>
            <a:pPr marL="285750" indent="-285750" algn="just">
              <a:buFont typeface="Arial" panose="020B0604020202020204" pitchFamily="34" charset="0"/>
              <a:buChar char="•"/>
            </a:pPr>
            <a:r>
              <a:rPr lang="it-IT" sz="1800" dirty="0">
                <a:latin typeface="Calibri  "/>
                <a:cs typeface="HELVETICA" panose="020B0604020202020204" pitchFamily="34" charset="0"/>
              </a:rPr>
              <a:t>Poco meno del 50% degli Ordini (46) hanno fornito un contributo direttamente e attraverso i commenti dei propri iscritti, rilasciati su sistema albo</a:t>
            </a:r>
          </a:p>
          <a:p>
            <a:pPr marL="285750" indent="-285750" algn="just">
              <a:buFont typeface="Arial" panose="020B0604020202020204" pitchFamily="34" charset="0"/>
              <a:buChar char="•"/>
            </a:pPr>
            <a:r>
              <a:rPr lang="it-IT" sz="1800" dirty="0">
                <a:latin typeface="Calibri  "/>
                <a:cs typeface="HELVETICA" panose="020B0604020202020204" pitchFamily="34" charset="0"/>
              </a:rPr>
              <a:t>14 Associazioni hanno fornito ulteriori contributi e commenti</a:t>
            </a:r>
          </a:p>
          <a:p>
            <a:pPr algn="just"/>
            <a:endParaRPr lang="it-IT" sz="2400" dirty="0">
              <a:latin typeface="HELVETICA" panose="020B0604020202020204" pitchFamily="34" charset="0"/>
              <a:cs typeface="HELVETICA" panose="020B0604020202020204" pitchFamily="34" charset="0"/>
            </a:endParaRPr>
          </a:p>
        </p:txBody>
      </p:sp>
      <p:sp>
        <p:nvSpPr>
          <p:cNvPr id="8" name="CasellaDiTesto 7">
            <a:extLst>
              <a:ext uri="{FF2B5EF4-FFF2-40B4-BE49-F238E27FC236}">
                <a16:creationId xmlns:a16="http://schemas.microsoft.com/office/drawing/2014/main" id="{67EEC9DC-8047-43F7-895B-5492E6B60EDF}"/>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2620269123"/>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6" name="Rettangolo 5">
            <a:extLst>
              <a:ext uri="{FF2B5EF4-FFF2-40B4-BE49-F238E27FC236}">
                <a16:creationId xmlns:a16="http://schemas.microsoft.com/office/drawing/2014/main" id="{26A77C3B-9EAA-4977-94FA-C39E4119484E}"/>
              </a:ext>
            </a:extLst>
          </p:cNvPr>
          <p:cNvSpPr>
            <a:spLocks noChangeAspect="1"/>
          </p:cNvSpPr>
          <p:nvPr/>
        </p:nvSpPr>
        <p:spPr>
          <a:xfrm>
            <a:off x="6877050" y="6426199"/>
            <a:ext cx="1847850" cy="4492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solidFill>
                  <a:schemeClr val="bg1"/>
                </a:solidFill>
                <a:ea typeface="Century Gothic" charset="0"/>
                <a:cs typeface="Century Gothic" charset="0"/>
              </a:rPr>
              <a:t>Roma, 12-13 aprile 2019</a:t>
            </a: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481840" y="281825"/>
            <a:ext cx="8205611" cy="461665"/>
          </a:xfrm>
          <a:prstGeom prst="rect">
            <a:avLst/>
          </a:prstGeom>
          <a:noFill/>
        </p:spPr>
        <p:txBody>
          <a:bodyPr wrap="square" rtlCol="0">
            <a:spAutoFit/>
          </a:bodyPr>
          <a:lstStyle/>
          <a:p>
            <a:pPr algn="ctr"/>
            <a:r>
              <a:rPr lang="it-IT" sz="2400" b="1" dirty="0">
                <a:latin typeface="HELVETICA" panose="020B0604020202020204" pitchFamily="34" charset="0"/>
                <a:cs typeface="HELVETICA" panose="020B0604020202020204" pitchFamily="34" charset="0"/>
              </a:rPr>
              <a:t>Il percorso 2018-2019</a:t>
            </a:r>
          </a:p>
        </p:txBody>
      </p:sp>
      <p:sp>
        <p:nvSpPr>
          <p:cNvPr id="8" name="CasellaDiTesto 7">
            <a:extLst>
              <a:ext uri="{FF2B5EF4-FFF2-40B4-BE49-F238E27FC236}">
                <a16:creationId xmlns:a16="http://schemas.microsoft.com/office/drawing/2014/main" id="{67EEC9DC-8047-43F7-895B-5492E6B60EDF}"/>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
        <p:nvSpPr>
          <p:cNvPr id="9" name="CasellaDiTesto 8">
            <a:extLst>
              <a:ext uri="{FF2B5EF4-FFF2-40B4-BE49-F238E27FC236}">
                <a16:creationId xmlns:a16="http://schemas.microsoft.com/office/drawing/2014/main" id="{084930AC-AABF-E84B-9619-1019959E2C97}"/>
              </a:ext>
            </a:extLst>
          </p:cNvPr>
          <p:cNvSpPr txBox="1"/>
          <p:nvPr/>
        </p:nvSpPr>
        <p:spPr>
          <a:xfrm>
            <a:off x="496899" y="1623689"/>
            <a:ext cx="8142207" cy="3600986"/>
          </a:xfrm>
          <a:prstGeom prst="rect">
            <a:avLst/>
          </a:prstGeom>
          <a:noFill/>
        </p:spPr>
        <p:txBody>
          <a:bodyPr wrap="square" rtlCol="0">
            <a:spAutoFit/>
          </a:bodyPr>
          <a:lstStyle/>
          <a:p>
            <a:pPr algn="just"/>
            <a:r>
              <a:rPr lang="it-IT" sz="2000" b="1" dirty="0">
                <a:latin typeface="Calibri  "/>
                <a:ea typeface="Arial Unicode MS" panose="020B0604020202020204" pitchFamily="34" charset="-128"/>
                <a:cs typeface="Arial" panose="020B0604020202020204" pitchFamily="34" charset="0"/>
              </a:rPr>
              <a:t>Mutazioni del contesto:</a:t>
            </a:r>
          </a:p>
          <a:p>
            <a:pPr algn="just"/>
            <a:endParaRPr lang="it-IT" sz="1600" dirty="0">
              <a:latin typeface="Calibri  "/>
              <a:ea typeface="Arial Unicode MS" panose="020B0604020202020204" pitchFamily="34" charset="-128"/>
              <a:cs typeface="Arial" panose="020B0604020202020204" pitchFamily="34" charset="0"/>
            </a:endParaRPr>
          </a:p>
          <a:p>
            <a:pPr marL="285750" indent="-285750" algn="just">
              <a:buFont typeface="Wingdings" pitchFamily="2" charset="2"/>
              <a:buChar char="Ø"/>
            </a:pPr>
            <a:r>
              <a:rPr lang="it-IT" sz="1600" dirty="0">
                <a:latin typeface="Calibri  "/>
              </a:rPr>
              <a:t>Legge 8 marzo 2017 n° 24 «Disposizioni in materia di sicurezza delle cure e della persona assistita, nonché in materia di responsabilità̀ professionale degli esercenti le professioni sanitarie. </a:t>
            </a:r>
          </a:p>
          <a:p>
            <a:pPr algn="just"/>
            <a:endParaRPr lang="it-IT" sz="1600" dirty="0">
              <a:latin typeface="Calibri  "/>
            </a:endParaRPr>
          </a:p>
          <a:p>
            <a:pPr marL="285750" indent="-285750" algn="just">
              <a:buFont typeface="Wingdings" pitchFamily="2" charset="2"/>
              <a:buChar char="Ø"/>
            </a:pPr>
            <a:r>
              <a:rPr lang="it-IT" sz="1600" dirty="0">
                <a:latin typeface="Calibri  "/>
              </a:rPr>
              <a:t>Legge 22 dicembre 2017 n° 219 «Norme in materia di consenso informato e di disposizioni anticipate di trattamento».</a:t>
            </a:r>
          </a:p>
          <a:p>
            <a:pPr marL="285750" indent="-285750" algn="just">
              <a:buFont typeface="Wingdings" pitchFamily="2" charset="2"/>
              <a:buChar char="Ø"/>
            </a:pPr>
            <a:endParaRPr lang="it-IT" sz="1600" dirty="0">
              <a:latin typeface="Calibri  "/>
            </a:endParaRPr>
          </a:p>
          <a:p>
            <a:pPr marL="285750" indent="-285750" algn="just">
              <a:buFont typeface="Wingdings" pitchFamily="2" charset="2"/>
              <a:buChar char="Ø"/>
            </a:pPr>
            <a:r>
              <a:rPr lang="it-IT" sz="1600" dirty="0">
                <a:latin typeface="Calibri  "/>
                <a:ea typeface="Arial Unicode MS" panose="020B0604020202020204" pitchFamily="34" charset="-128"/>
                <a:cs typeface="Arial" panose="020B0604020202020204" pitchFamily="34" charset="0"/>
              </a:rPr>
              <a:t>Legge </a:t>
            </a:r>
            <a:r>
              <a:rPr lang="it-IT" sz="1600" dirty="0">
                <a:latin typeface="Calibri  "/>
              </a:rPr>
              <a:t>11 gennaio 2018 n° 3 «Delega al Governo in materia di sperimentazione clinica di medicinali nonché disposizioni per il riordino delle professioni sanitarie e per la dirigenza sanitaria del Ministero della salute»</a:t>
            </a:r>
          </a:p>
          <a:p>
            <a:pPr algn="just"/>
            <a:endParaRPr lang="it-IT" sz="1600" dirty="0">
              <a:highlight>
                <a:srgbClr val="FFFF00"/>
              </a:highlight>
              <a:latin typeface="Calibri  "/>
              <a:ea typeface="Arial Unicode MS" panose="020B0604020202020204" pitchFamily="34" charset="-128"/>
              <a:cs typeface="Arial" panose="020B0604020202020204" pitchFamily="34" charset="0"/>
            </a:endParaRPr>
          </a:p>
          <a:p>
            <a:pPr marL="285750" indent="-285750" algn="just">
              <a:buFont typeface="Wingdings" pitchFamily="2" charset="2"/>
              <a:buChar char="Ø"/>
            </a:pPr>
            <a:r>
              <a:rPr lang="it-IT" sz="1600" dirty="0">
                <a:latin typeface="Calibri  "/>
                <a:ea typeface="Arial Unicode MS" panose="020B0604020202020204" pitchFamily="34" charset="-128"/>
                <a:cs typeface="Arial" panose="020B0604020202020204" pitchFamily="34" charset="0"/>
              </a:rPr>
              <a:t>…..</a:t>
            </a:r>
          </a:p>
        </p:txBody>
      </p:sp>
    </p:spTree>
    <p:extLst>
      <p:ext uri="{BB962C8B-B14F-4D97-AF65-F5344CB8AC3E}">
        <p14:creationId xmlns:p14="http://schemas.microsoft.com/office/powerpoint/2010/main" val="1257953822"/>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481840" y="281825"/>
            <a:ext cx="8205611" cy="461665"/>
          </a:xfrm>
          <a:prstGeom prst="rect">
            <a:avLst/>
          </a:prstGeom>
          <a:noFill/>
        </p:spPr>
        <p:txBody>
          <a:bodyPr wrap="square" rtlCol="0">
            <a:spAutoFit/>
          </a:bodyPr>
          <a:lstStyle/>
          <a:p>
            <a:pPr algn="ctr"/>
            <a:r>
              <a:rPr lang="it-IT" sz="2400" b="1" dirty="0">
                <a:latin typeface="HELVETICA" panose="020B0604020202020204" pitchFamily="34" charset="0"/>
                <a:cs typeface="HELVETICA" panose="020B0604020202020204" pitchFamily="34" charset="0"/>
              </a:rPr>
              <a:t>Il gruppo di lavoro 2018-2019</a:t>
            </a:r>
          </a:p>
        </p:txBody>
      </p:sp>
      <p:sp>
        <p:nvSpPr>
          <p:cNvPr id="8" name="CasellaDiTesto 7">
            <a:extLst>
              <a:ext uri="{FF2B5EF4-FFF2-40B4-BE49-F238E27FC236}">
                <a16:creationId xmlns:a16="http://schemas.microsoft.com/office/drawing/2014/main" id="{67EEC9DC-8047-43F7-895B-5492E6B60EDF}"/>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
        <p:nvSpPr>
          <p:cNvPr id="5" name="CasellaDiTesto 4">
            <a:extLst>
              <a:ext uri="{FF2B5EF4-FFF2-40B4-BE49-F238E27FC236}">
                <a16:creationId xmlns:a16="http://schemas.microsoft.com/office/drawing/2014/main" id="{9BBFB57C-8612-40B3-85D2-3CACC92B3596}"/>
              </a:ext>
            </a:extLst>
          </p:cNvPr>
          <p:cNvSpPr txBox="1"/>
          <p:nvPr/>
        </p:nvSpPr>
        <p:spPr>
          <a:xfrm>
            <a:off x="717199" y="1144795"/>
            <a:ext cx="8142207" cy="4585871"/>
          </a:xfrm>
          <a:prstGeom prst="rect">
            <a:avLst/>
          </a:prstGeom>
          <a:noFill/>
        </p:spPr>
        <p:txBody>
          <a:bodyPr wrap="square" rtlCol="0">
            <a:spAutoFit/>
          </a:bodyPr>
          <a:lstStyle/>
          <a:p>
            <a:pPr algn="just"/>
            <a:r>
              <a:rPr lang="it-IT" sz="1600" dirty="0">
                <a:latin typeface="Calibri  "/>
              </a:rPr>
              <a:t>Nel 2018, con delibera 38/2018,  il Gruppo di lavoro viene riattivato.</a:t>
            </a:r>
          </a:p>
          <a:p>
            <a:endParaRPr lang="it-IT" sz="1600" b="1" dirty="0"/>
          </a:p>
          <a:p>
            <a:r>
              <a:rPr lang="it-IT" sz="1600" b="1" dirty="0"/>
              <a:t>Referente:</a:t>
            </a:r>
            <a:r>
              <a:rPr lang="it-IT" sz="1600" dirty="0"/>
              <a:t> Comitato Centrale FNOPI </a:t>
            </a:r>
          </a:p>
          <a:p>
            <a:endParaRPr lang="it-IT" sz="1000" dirty="0"/>
          </a:p>
          <a:p>
            <a:endParaRPr lang="it-IT" sz="1000" dirty="0"/>
          </a:p>
          <a:p>
            <a:r>
              <a:rPr lang="it-IT" sz="1600" b="1" dirty="0"/>
              <a:t>Componenti:</a:t>
            </a:r>
          </a:p>
          <a:p>
            <a:pPr marL="285750" indent="-285750">
              <a:buFont typeface="Arial" panose="020B0604020202020204" pitchFamily="34" charset="0"/>
              <a:buChar char="•"/>
            </a:pPr>
            <a:r>
              <a:rPr lang="it-IT" sz="1600" dirty="0"/>
              <a:t>BASILE ANGELA</a:t>
            </a:r>
          </a:p>
          <a:p>
            <a:pPr marL="285750" indent="-285750">
              <a:buFont typeface="Arial" panose="020B0604020202020204" pitchFamily="34" charset="0"/>
              <a:buChar char="•"/>
            </a:pPr>
            <a:r>
              <a:rPr lang="it-IT" sz="1600" dirty="0"/>
              <a:t>FILIPPINI AURELIO</a:t>
            </a:r>
          </a:p>
          <a:p>
            <a:pPr marL="285750" indent="-285750">
              <a:buFont typeface="Arial" panose="020B0604020202020204" pitchFamily="34" charset="0"/>
              <a:buChar char="•"/>
            </a:pPr>
            <a:r>
              <a:rPr lang="it-IT" sz="1600" dirty="0"/>
              <a:t>LATTARULO PIO</a:t>
            </a:r>
          </a:p>
          <a:p>
            <a:pPr marL="285750" indent="-285750">
              <a:buFont typeface="Arial" panose="020B0604020202020204" pitchFamily="34" charset="0"/>
              <a:buChar char="•"/>
            </a:pPr>
            <a:r>
              <a:rPr lang="it-IT" sz="1600" dirty="0"/>
              <a:t>SCIPIONI SANDRO </a:t>
            </a:r>
          </a:p>
          <a:p>
            <a:endParaRPr lang="it-IT" sz="1600" dirty="0"/>
          </a:p>
          <a:p>
            <a:r>
              <a:rPr lang="it-IT" sz="1600" dirty="0"/>
              <a:t>Presenza Membri Collegio Revisore dei Conti</a:t>
            </a:r>
          </a:p>
          <a:p>
            <a:pPr algn="just"/>
            <a:endParaRPr lang="it-IT" sz="1600" dirty="0">
              <a:latin typeface="Calibri  "/>
            </a:endParaRPr>
          </a:p>
          <a:p>
            <a:pPr algn="just"/>
            <a:r>
              <a:rPr lang="it-IT" sz="1600" dirty="0">
                <a:latin typeface="Calibri  "/>
              </a:rPr>
              <a:t>Ottobre 2018 Attivazione del percorso di audizioni al fine di poter raccogliere contributi e opinioni da parte di tutti gli stakeholders e così arrivare a una bozza definitiva da proporre al Consiglio Nazionale durante i primi mesi del 2019.</a:t>
            </a:r>
          </a:p>
          <a:p>
            <a:pPr algn="just"/>
            <a:r>
              <a:rPr lang="it-IT" sz="1600" dirty="0">
                <a:latin typeface="Calibri  "/>
              </a:rPr>
              <a:t>In particolare </a:t>
            </a:r>
            <a:r>
              <a:rPr lang="it-IT" sz="1600" dirty="0">
                <a:latin typeface="Calibri  "/>
                <a:ea typeface="Arial Unicode MS" panose="020B0604020202020204" pitchFamily="34" charset="-128"/>
                <a:cs typeface="Arial" panose="020B0604020202020204" pitchFamily="34" charset="0"/>
              </a:rPr>
              <a:t>con nota del 17 ottobre 2018 la FNOPI ha invitato gli OPI e le Associazioni che avevano già partecipato alla consultazione del 2017 a esprimere l’eventuale interesse a una audizione con il Comitato Centrale.</a:t>
            </a:r>
          </a:p>
        </p:txBody>
      </p:sp>
    </p:spTree>
    <p:extLst>
      <p:ext uri="{BB962C8B-B14F-4D97-AF65-F5344CB8AC3E}">
        <p14:creationId xmlns:p14="http://schemas.microsoft.com/office/powerpoint/2010/main" val="4132359485"/>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513738" y="451946"/>
            <a:ext cx="8411148" cy="5790047"/>
          </a:xfrm>
          <a:prstGeom prst="rect">
            <a:avLst/>
          </a:prstGeom>
          <a:noFill/>
        </p:spPr>
        <p:txBody>
          <a:bodyPr wrap="square" rtlCol="0">
            <a:spAutoFit/>
          </a:bodyPr>
          <a:lstStyle/>
          <a:p>
            <a:pPr algn="ctr"/>
            <a:r>
              <a:rPr lang="it-IT" sz="2400" b="1" dirty="0">
                <a:latin typeface="HELVETICA" panose="020B0604020202020204" pitchFamily="34" charset="0"/>
                <a:cs typeface="HELVETICA" panose="020B0604020202020204" pitchFamily="34" charset="0"/>
              </a:rPr>
              <a:t>Il Gruppo di lavoro 2018-19</a:t>
            </a:r>
          </a:p>
          <a:p>
            <a:endParaRPr lang="it-IT" dirty="0"/>
          </a:p>
          <a:p>
            <a:endParaRPr lang="it-IT" dirty="0"/>
          </a:p>
          <a:p>
            <a:r>
              <a:rPr lang="it-IT" dirty="0"/>
              <a:t>Durante il percorso dei lavori inserimento </a:t>
            </a:r>
            <a:r>
              <a:rPr lang="it-IT" b="1" dirty="0"/>
              <a:t>esperti:  </a:t>
            </a:r>
          </a:p>
          <a:p>
            <a:endParaRPr lang="it-IT" b="1" dirty="0"/>
          </a:p>
          <a:p>
            <a:pPr marL="285750" indent="-285750">
              <a:buFont typeface="Wingdings" pitchFamily="2" charset="2"/>
              <a:buChar char="Ø"/>
            </a:pPr>
            <a:r>
              <a:rPr lang="it-IT" sz="1600" dirty="0"/>
              <a:t>ANGELELLI DON MASSIMO </a:t>
            </a:r>
            <a:r>
              <a:rPr lang="it-IT" sz="1400" dirty="0"/>
              <a:t>Direttore Nazionale CEI per la Pastorale della Salute.</a:t>
            </a:r>
          </a:p>
          <a:p>
            <a:r>
              <a:rPr lang="it-IT" dirty="0"/>
              <a:t>	</a:t>
            </a:r>
          </a:p>
          <a:p>
            <a:pPr marL="285750" indent="-285750">
              <a:buFont typeface="Wingdings" pitchFamily="2" charset="2"/>
              <a:buChar char="Ø"/>
            </a:pPr>
            <a:r>
              <a:rPr lang="it-IT" sz="1600" dirty="0"/>
              <a:t>BATTARINO GIUSEPPE </a:t>
            </a:r>
            <a:r>
              <a:rPr lang="it-IT" sz="1400" dirty="0">
                <a:latin typeface="Calibri" panose="020F0502020204030204" pitchFamily="34" charset="0"/>
                <a:ea typeface="Times New Roman" panose="02020603050405020304" pitchFamily="18" charset="0"/>
              </a:rPr>
              <a:t>Magistrato, saggista, scrittore, autore teatrale</a:t>
            </a:r>
          </a:p>
          <a:p>
            <a:pPr marL="285750" indent="-285750">
              <a:buFont typeface="Wingdings" pitchFamily="2" charset="2"/>
              <a:buChar char="Ø"/>
            </a:pPr>
            <a:endParaRPr lang="it-IT" sz="1600" dirty="0">
              <a:latin typeface="Calibri" panose="020F0502020204030204" pitchFamily="34" charset="0"/>
              <a:ea typeface="Times New Roman" panose="02020603050405020304" pitchFamily="18" charset="0"/>
            </a:endParaRPr>
          </a:p>
          <a:p>
            <a:pPr marL="285750" indent="-285750">
              <a:buFont typeface="Wingdings" pitchFamily="2" charset="2"/>
              <a:buChar char="Ø"/>
            </a:pPr>
            <a:r>
              <a:rPr lang="it-IT" sz="1600" dirty="0"/>
              <a:t>BENCI LUCA </a:t>
            </a:r>
            <a:r>
              <a:rPr lang="it-IT" sz="1400" dirty="0">
                <a:latin typeface="Calibri" panose="020F0502020204030204" pitchFamily="34" charset="0"/>
                <a:ea typeface="Times New Roman" panose="02020603050405020304" pitchFamily="18" charset="0"/>
              </a:rPr>
              <a:t>Giurista, Componente CSS triennio 2019-2022</a:t>
            </a:r>
            <a:r>
              <a:rPr lang="it-IT" sz="1600" dirty="0">
                <a:highlight>
                  <a:srgbClr val="FFFF00"/>
                </a:highlight>
              </a:rPr>
              <a:t>	</a:t>
            </a:r>
          </a:p>
          <a:p>
            <a:pPr marL="285750" indent="-285750">
              <a:buFont typeface="Wingdings" pitchFamily="2" charset="2"/>
              <a:buChar char="Ø"/>
            </a:pPr>
            <a:endParaRPr lang="it-IT" sz="1600" dirty="0">
              <a:highlight>
                <a:srgbClr val="FFFF00"/>
              </a:highlight>
            </a:endParaRPr>
          </a:p>
          <a:p>
            <a:pPr marL="285750" indent="-285750" algn="just">
              <a:buFont typeface="Wingdings" pitchFamily="2" charset="2"/>
              <a:buChar char="Ø"/>
            </a:pPr>
            <a:r>
              <a:rPr lang="it-IT" sz="1600" dirty="0"/>
              <a:t>FUCCI SERGIO </a:t>
            </a:r>
            <a:r>
              <a:rPr lang="it-IT" sz="1400" dirty="0">
                <a:latin typeface="Calibri" panose="020F0502020204030204" pitchFamily="34" charset="0"/>
              </a:rPr>
              <a:t>Magistrato, Professore di Bioetica Università dell’Insubria. Giudice presso la Commissione Tributaria Regionale Lombardia. Vice Presidente Comitato per l’Etica di fine vita</a:t>
            </a:r>
          </a:p>
          <a:p>
            <a:pPr marL="285750" indent="-285750" algn="just">
              <a:buFont typeface="Wingdings" pitchFamily="2" charset="2"/>
              <a:buChar char="Ø"/>
            </a:pPr>
            <a:endParaRPr lang="it-IT" sz="1400" dirty="0">
              <a:latin typeface="Calibri" panose="020F0502020204030204" pitchFamily="34" charset="0"/>
            </a:endParaRPr>
          </a:p>
          <a:p>
            <a:pPr marL="285750" indent="-285750" algn="just">
              <a:buFont typeface="Wingdings" pitchFamily="2" charset="2"/>
              <a:buChar char="Ø"/>
            </a:pPr>
            <a:r>
              <a:rPr lang="it-IT" sz="1600" dirty="0"/>
              <a:t>MANZONI EDOARDO </a:t>
            </a:r>
            <a:r>
              <a:rPr lang="it-IT" sz="1400" dirty="0">
                <a:latin typeface="Calibri" panose="020F0502020204030204" pitchFamily="34" charset="0"/>
              </a:rPr>
              <a:t>Infermiere esperto di filosofia e storia dell’assistenza infermieristica, Direttore Generale Istituto Palazzolo.</a:t>
            </a:r>
          </a:p>
          <a:p>
            <a:pPr marL="285750" indent="-285750" algn="just">
              <a:buFont typeface="Wingdings" pitchFamily="2" charset="2"/>
              <a:buChar char="Ø"/>
            </a:pPr>
            <a:endParaRPr lang="it-IT" sz="1400" dirty="0">
              <a:latin typeface="Calibri" panose="020F0502020204030204" pitchFamily="34" charset="0"/>
            </a:endParaRPr>
          </a:p>
          <a:p>
            <a:pPr marL="285750" indent="-285750" algn="just">
              <a:buFont typeface="Wingdings" pitchFamily="2" charset="2"/>
              <a:buChar char="Ø"/>
            </a:pPr>
            <a:r>
              <a:rPr lang="it-IT" sz="1600" dirty="0"/>
              <a:t>SPAGNOLO ANTONIO GIOACCHINO </a:t>
            </a:r>
            <a:r>
              <a:rPr lang="it-IT" sz="1400" dirty="0">
                <a:latin typeface="Calibri" panose="020F0502020204030204" pitchFamily="34" charset="0"/>
              </a:rPr>
              <a:t>Bioeticista, Professore Ordinario di Medicina legale e delle assicurazioni e Direttore dell'Istituto di Bioetica e </a:t>
            </a:r>
            <a:r>
              <a:rPr lang="it-IT" sz="1400" dirty="0" err="1">
                <a:latin typeface="Calibri" panose="020F0502020204030204" pitchFamily="34" charset="0"/>
              </a:rPr>
              <a:t>Medical</a:t>
            </a:r>
            <a:r>
              <a:rPr lang="it-IT" sz="1400" dirty="0">
                <a:latin typeface="Calibri" panose="020F0502020204030204" pitchFamily="34" charset="0"/>
              </a:rPr>
              <a:t> </a:t>
            </a:r>
            <a:r>
              <a:rPr lang="it-IT" sz="1400" dirty="0" err="1">
                <a:latin typeface="Calibri" panose="020F0502020204030204" pitchFamily="34" charset="0"/>
              </a:rPr>
              <a:t>Humanities</a:t>
            </a:r>
            <a:r>
              <a:rPr lang="it-IT" sz="1400" dirty="0">
                <a:latin typeface="Calibri" panose="020F0502020204030204" pitchFamily="34" charset="0"/>
              </a:rPr>
              <a:t> presso Università Cattolica del Sacro Cuore di Roma</a:t>
            </a:r>
          </a:p>
          <a:p>
            <a:pPr marL="285750" indent="-285750" algn="just">
              <a:buFont typeface="Wingdings" pitchFamily="2" charset="2"/>
              <a:buChar char="Ø"/>
            </a:pPr>
            <a:endParaRPr lang="it-IT" sz="1400" dirty="0">
              <a:latin typeface="Calibri" panose="020F0502020204030204" pitchFamily="34" charset="0"/>
            </a:endParaRPr>
          </a:p>
          <a:p>
            <a:pPr marL="285750" indent="-285750">
              <a:buFont typeface="Wingdings" pitchFamily="2" charset="2"/>
              <a:buChar char="Ø"/>
            </a:pPr>
            <a:r>
              <a:rPr lang="it-IT" sz="1600" dirty="0"/>
              <a:t>SPINSANTI SANDRO </a:t>
            </a:r>
            <a:r>
              <a:rPr lang="it-IT" sz="1400" dirty="0">
                <a:latin typeface="Calibri" panose="020F0502020204030204" pitchFamily="34" charset="0"/>
              </a:rPr>
              <a:t>Bioeticista, Fondatore e direttore Istituto Giano per le </a:t>
            </a:r>
            <a:r>
              <a:rPr lang="it-IT" sz="1400" dirty="0" err="1">
                <a:latin typeface="Calibri" panose="020F0502020204030204" pitchFamily="34" charset="0"/>
              </a:rPr>
              <a:t>Medical</a:t>
            </a:r>
            <a:r>
              <a:rPr lang="it-IT" sz="1400" dirty="0">
                <a:latin typeface="Calibri" panose="020F0502020204030204" pitchFamily="34" charset="0"/>
              </a:rPr>
              <a:t> </a:t>
            </a:r>
            <a:r>
              <a:rPr lang="it-IT" sz="1400" dirty="0" err="1">
                <a:latin typeface="Calibri" panose="020F0502020204030204" pitchFamily="34" charset="0"/>
              </a:rPr>
              <a:t>Humanities</a:t>
            </a:r>
            <a:r>
              <a:rPr lang="it-IT" sz="1400" dirty="0">
                <a:latin typeface="Calibri" panose="020F0502020204030204" pitchFamily="34" charset="0"/>
              </a:rPr>
              <a:t> e il Management in sanità,  Professore di etica medica e bioetica presso UCSC di Roma e Università di Firenze</a:t>
            </a:r>
          </a:p>
        </p:txBody>
      </p:sp>
      <p:sp>
        <p:nvSpPr>
          <p:cNvPr id="8" name="CasellaDiTesto 7">
            <a:extLst>
              <a:ext uri="{FF2B5EF4-FFF2-40B4-BE49-F238E27FC236}">
                <a16:creationId xmlns:a16="http://schemas.microsoft.com/office/drawing/2014/main" id="{67EEC9DC-8047-43F7-895B-5492E6B60EDF}"/>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3483925001"/>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481840" y="281825"/>
            <a:ext cx="8205611" cy="461665"/>
          </a:xfrm>
          <a:prstGeom prst="rect">
            <a:avLst/>
          </a:prstGeom>
          <a:noFill/>
        </p:spPr>
        <p:txBody>
          <a:bodyPr wrap="square" rtlCol="0">
            <a:spAutoFit/>
          </a:bodyPr>
          <a:lstStyle/>
          <a:p>
            <a:pPr algn="ctr"/>
            <a:r>
              <a:rPr lang="it-IT" sz="2400" b="1" dirty="0">
                <a:latin typeface="HELVETICA" panose="020B0604020202020204" pitchFamily="34" charset="0"/>
                <a:cs typeface="HELVETICA" panose="020B0604020202020204" pitchFamily="34" charset="0"/>
              </a:rPr>
              <a:t>Audizioni 2018-2019</a:t>
            </a:r>
          </a:p>
        </p:txBody>
      </p:sp>
      <p:sp>
        <p:nvSpPr>
          <p:cNvPr id="8" name="CasellaDiTesto 7">
            <a:extLst>
              <a:ext uri="{FF2B5EF4-FFF2-40B4-BE49-F238E27FC236}">
                <a16:creationId xmlns:a16="http://schemas.microsoft.com/office/drawing/2014/main" id="{67EEC9DC-8047-43F7-895B-5492E6B60EDF}"/>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
        <p:nvSpPr>
          <p:cNvPr id="5" name="CasellaDiTesto 4">
            <a:extLst>
              <a:ext uri="{FF2B5EF4-FFF2-40B4-BE49-F238E27FC236}">
                <a16:creationId xmlns:a16="http://schemas.microsoft.com/office/drawing/2014/main" id="{9BBFB57C-8612-40B3-85D2-3CACC92B3596}"/>
              </a:ext>
            </a:extLst>
          </p:cNvPr>
          <p:cNvSpPr txBox="1"/>
          <p:nvPr/>
        </p:nvSpPr>
        <p:spPr>
          <a:xfrm>
            <a:off x="481840" y="1246130"/>
            <a:ext cx="8142207" cy="4724370"/>
          </a:xfrm>
          <a:prstGeom prst="rect">
            <a:avLst/>
          </a:prstGeom>
          <a:noFill/>
        </p:spPr>
        <p:txBody>
          <a:bodyPr wrap="square" rtlCol="0">
            <a:spAutoFit/>
          </a:bodyPr>
          <a:lstStyle/>
          <a:p>
            <a:pPr>
              <a:spcBef>
                <a:spcPts val="954"/>
              </a:spcBef>
              <a:defRPr/>
            </a:pPr>
            <a:r>
              <a:rPr lang="it-IT" sz="1600" dirty="0">
                <a:latin typeface="Calibri  "/>
                <a:ea typeface="Arial Unicode MS" panose="020B0604020202020204" pitchFamily="34" charset="-128"/>
                <a:cs typeface="Arial" panose="020B0604020202020204" pitchFamily="34" charset="0"/>
              </a:rPr>
              <a:t>A riscontro delle </a:t>
            </a:r>
            <a:r>
              <a:rPr lang="it-IT" sz="1600" dirty="0">
                <a:latin typeface="Calibri  "/>
                <a:cs typeface="Arial" panose="020B0604020202020204" pitchFamily="34" charset="0"/>
              </a:rPr>
              <a:t>dichiarazioni di interesse pervenute (Tot. 42), sono state fissate quattro giornate nel corso delle quali sono stati acquisiti i contributi dei soggetti invitati, espressi in presenza e anche tramite l’invio di documentazione:</a:t>
            </a:r>
            <a:endParaRPr lang="it-IT" sz="1600" dirty="0">
              <a:latin typeface="Calibri  "/>
              <a:ea typeface="Arial Unicode MS" panose="020B0604020202020204" pitchFamily="34" charset="-128"/>
              <a:cs typeface="Arial" panose="020B0604020202020204" pitchFamily="34" charset="0"/>
            </a:endParaRPr>
          </a:p>
          <a:p>
            <a:pPr>
              <a:spcBef>
                <a:spcPts val="954"/>
              </a:spcBef>
              <a:defRPr/>
            </a:pPr>
            <a:r>
              <a:rPr lang="it-IT" sz="1500" b="1" dirty="0">
                <a:latin typeface="Calibri  "/>
                <a:ea typeface="Arial Unicode MS" panose="020B0604020202020204" pitchFamily="34" charset="-128"/>
                <a:cs typeface="Arial" panose="020B0604020202020204" pitchFamily="34" charset="0"/>
              </a:rPr>
              <a:t>Prima audizione - Roma, 18 gennaio 2019</a:t>
            </a:r>
          </a:p>
          <a:p>
            <a:pPr>
              <a:spcBef>
                <a:spcPts val="954"/>
              </a:spcBef>
              <a:defRPr/>
            </a:pPr>
            <a:r>
              <a:rPr lang="it-IT" sz="1500" dirty="0" err="1">
                <a:latin typeface="Calibri  "/>
                <a:ea typeface="Arial Unicode MS" panose="020B0604020202020204" pitchFamily="34" charset="-128"/>
                <a:cs typeface="Arial" panose="020B0604020202020204" pitchFamily="34" charset="0"/>
              </a:rPr>
              <a:t>Auditi</a:t>
            </a:r>
            <a:r>
              <a:rPr lang="it-IT" sz="1500" dirty="0">
                <a:latin typeface="Calibri  "/>
                <a:ea typeface="Arial Unicode MS" panose="020B0604020202020204" pitchFamily="34" charset="-128"/>
                <a:cs typeface="Arial" panose="020B0604020202020204" pitchFamily="34" charset="0"/>
              </a:rPr>
              <a:t>: AICM, AIIAO, ANIN, APSILEF, CNC</a:t>
            </a:r>
          </a:p>
          <a:p>
            <a:pPr>
              <a:spcBef>
                <a:spcPts val="1200"/>
              </a:spcBef>
              <a:defRPr/>
            </a:pPr>
            <a:r>
              <a:rPr lang="it-IT" sz="1500" b="1" dirty="0">
                <a:latin typeface="Calibri  "/>
                <a:ea typeface="Arial Unicode MS" panose="020B0604020202020204" pitchFamily="34" charset="-128"/>
                <a:cs typeface="Arial" panose="020B0604020202020204" pitchFamily="34" charset="0"/>
              </a:rPr>
              <a:t>Seconda audizione - Roma, 19 gennaio 2019</a:t>
            </a:r>
          </a:p>
          <a:p>
            <a:pPr>
              <a:spcBef>
                <a:spcPts val="954"/>
              </a:spcBef>
              <a:defRPr/>
            </a:pPr>
            <a:r>
              <a:rPr lang="it-IT" sz="1500" dirty="0" err="1">
                <a:latin typeface="Calibri  "/>
                <a:ea typeface="Arial Unicode MS" panose="020B0604020202020204" pitchFamily="34" charset="-128"/>
                <a:cs typeface="Arial" panose="020B0604020202020204" pitchFamily="34" charset="0"/>
              </a:rPr>
              <a:t>Auditi</a:t>
            </a:r>
            <a:r>
              <a:rPr lang="it-IT" sz="1500" dirty="0">
                <a:latin typeface="Calibri  "/>
                <a:ea typeface="Arial Unicode MS" panose="020B0604020202020204" pitchFamily="34" charset="-128"/>
                <a:cs typeface="Arial" panose="020B0604020202020204" pitchFamily="34" charset="0"/>
              </a:rPr>
              <a:t>: OPI Arezzo, OPI BAT, OPI Forlì-Cesena, OPI Imperia, OPI Latina, OPI Pisa, CID</a:t>
            </a:r>
          </a:p>
          <a:p>
            <a:pPr>
              <a:spcBef>
                <a:spcPts val="954"/>
              </a:spcBef>
              <a:defRPr/>
            </a:pPr>
            <a:r>
              <a:rPr lang="it-IT" sz="1500" b="1" dirty="0">
                <a:latin typeface="Calibri  "/>
                <a:ea typeface="Arial Unicode MS" panose="020B0604020202020204" pitchFamily="34" charset="-128"/>
                <a:cs typeface="Arial" panose="020B0604020202020204" pitchFamily="34" charset="0"/>
              </a:rPr>
              <a:t>Terza audizione - Milano, 9 febbraio 2019</a:t>
            </a:r>
          </a:p>
          <a:p>
            <a:pPr>
              <a:spcBef>
                <a:spcPts val="954"/>
              </a:spcBef>
              <a:defRPr/>
            </a:pPr>
            <a:r>
              <a:rPr lang="it-IT" sz="1500" dirty="0" err="1">
                <a:latin typeface="Calibri  "/>
                <a:ea typeface="Arial Unicode MS" panose="020B0604020202020204" pitchFamily="34" charset="-128"/>
                <a:cs typeface="Arial" panose="020B0604020202020204" pitchFamily="34" charset="0"/>
              </a:rPr>
              <a:t>Auditi</a:t>
            </a:r>
            <a:r>
              <a:rPr lang="it-IT" sz="1500" dirty="0">
                <a:latin typeface="Calibri  "/>
                <a:ea typeface="Arial Unicode MS" panose="020B0604020202020204" pitchFamily="34" charset="-128"/>
                <a:cs typeface="Arial" panose="020B0604020202020204" pitchFamily="34" charset="0"/>
              </a:rPr>
              <a:t>: OPI Belluno, OPI Bergamo, OPI Milano LMB, OPI Novara-Verbania, OPI Sondrio, OPI Trento, OPI Treviso, CNAI</a:t>
            </a:r>
          </a:p>
          <a:p>
            <a:pPr>
              <a:spcBef>
                <a:spcPts val="954"/>
              </a:spcBef>
              <a:defRPr/>
            </a:pPr>
            <a:r>
              <a:rPr lang="it-IT" sz="1500" b="1" dirty="0">
                <a:latin typeface="Calibri  "/>
                <a:ea typeface="Arial Unicode MS" panose="020B0604020202020204" pitchFamily="34" charset="-128"/>
                <a:cs typeface="Arial" panose="020B0604020202020204" pitchFamily="34" charset="0"/>
              </a:rPr>
              <a:t>Quarta audizione - Roma, 22 febbraio 2019</a:t>
            </a:r>
          </a:p>
          <a:p>
            <a:pPr>
              <a:spcBef>
                <a:spcPts val="954"/>
              </a:spcBef>
              <a:defRPr/>
            </a:pPr>
            <a:r>
              <a:rPr lang="it-IT" sz="1500" dirty="0" err="1">
                <a:latin typeface="Calibri  "/>
                <a:ea typeface="Arial Unicode MS" panose="020B0604020202020204" pitchFamily="34" charset="-128"/>
                <a:cs typeface="Arial" panose="020B0604020202020204" pitchFamily="34" charset="0"/>
              </a:rPr>
              <a:t>Auditi</a:t>
            </a:r>
            <a:r>
              <a:rPr lang="it-IT" sz="1500" dirty="0">
                <a:latin typeface="Calibri  "/>
                <a:ea typeface="Arial Unicode MS" panose="020B0604020202020204" pitchFamily="34" charset="-128"/>
                <a:cs typeface="Arial" panose="020B0604020202020204" pitchFamily="34" charset="0"/>
              </a:rPr>
              <a:t>: AICOITALIA, ANIMO, OPI Brescia, OPI Frosinone, OPI Perugia, OPI Torino, SISI, SISISM</a:t>
            </a:r>
          </a:p>
          <a:p>
            <a:pPr>
              <a:spcBef>
                <a:spcPts val="954"/>
              </a:spcBef>
              <a:defRPr/>
            </a:pPr>
            <a:endParaRPr lang="it-IT" sz="1500" dirty="0">
              <a:latin typeface="Calibri  "/>
              <a:ea typeface="Arial Unicode MS" panose="020B0604020202020204" pitchFamily="34" charset="-128"/>
              <a:cs typeface="Arial" panose="020B0604020202020204" pitchFamily="34" charset="0"/>
            </a:endParaRPr>
          </a:p>
          <a:p>
            <a:pPr algn="ctr">
              <a:spcBef>
                <a:spcPts val="954"/>
              </a:spcBef>
              <a:defRPr/>
            </a:pPr>
            <a:r>
              <a:rPr lang="it-IT" sz="1800" b="1" dirty="0">
                <a:latin typeface="Calibri  "/>
                <a:ea typeface="Arial Unicode MS" panose="020B0604020202020204" pitchFamily="34" charset="-128"/>
                <a:cs typeface="Arial" panose="020B0604020202020204" pitchFamily="34" charset="0"/>
              </a:rPr>
              <a:t>Totale presenti alle audizioni 28 di </a:t>
            </a:r>
            <a:r>
              <a:rPr lang="it-IT" sz="1800" b="1">
                <a:latin typeface="Calibri  "/>
                <a:ea typeface="Arial Unicode MS" panose="020B0604020202020204" pitchFamily="34" charset="-128"/>
                <a:cs typeface="Arial" panose="020B0604020202020204" pitchFamily="34" charset="0"/>
              </a:rPr>
              <a:t>42 richiedenti. </a:t>
            </a:r>
            <a:endParaRPr lang="it-IT" sz="1800" b="1" dirty="0">
              <a:latin typeface="Calibri  "/>
              <a:ea typeface="Arial Unicode MS" panose="020B0604020202020204" pitchFamily="34" charset="-128"/>
              <a:cs typeface="Arial" panose="020B0604020202020204" pitchFamily="34" charset="0"/>
            </a:endParaRPr>
          </a:p>
        </p:txBody>
      </p:sp>
    </p:spTree>
    <p:extLst>
      <p:ext uri="{BB962C8B-B14F-4D97-AF65-F5344CB8AC3E}">
        <p14:creationId xmlns:p14="http://schemas.microsoft.com/office/powerpoint/2010/main" val="4201160768"/>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7" y="179292"/>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1600" dirty="0">
              <a:latin typeface="Arial" panose="020B0604020202020204" pitchFamily="34" charset="0"/>
              <a:ea typeface="Arial Unicode MS" panose="020B0604020202020204" pitchFamily="34" charset="-128"/>
              <a:cs typeface="Arial" panose="020B0604020202020204" pitchFamily="34" charset="0"/>
            </a:endParaRPr>
          </a:p>
          <a:p>
            <a:pPr marL="0" indent="0">
              <a:spcBef>
                <a:spcPts val="954"/>
              </a:spcBef>
              <a:buNone/>
              <a:defRPr/>
            </a:pPr>
            <a:endParaRPr lang="it-IT" sz="1600" dirty="0">
              <a:latin typeface="Arial" panose="020B0604020202020204" pitchFamily="34" charset="0"/>
              <a:ea typeface="Arial Unicode MS" panose="020B0604020202020204" pitchFamily="34" charset="-128"/>
              <a:cs typeface="Arial" panose="020B0604020202020204" pitchFamily="34" charset="0"/>
            </a:endParaRPr>
          </a:p>
          <a:p>
            <a:pPr marL="0" indent="0" algn="just">
              <a:spcBef>
                <a:spcPts val="954"/>
              </a:spcBef>
              <a:buNone/>
              <a:defRPr/>
            </a:pPr>
            <a:r>
              <a:rPr lang="it-IT" sz="1900" b="1" dirty="0">
                <a:latin typeface="Calibri  "/>
                <a:ea typeface="Arial Unicode MS" panose="020B0604020202020204" pitchFamily="34" charset="-128"/>
                <a:cs typeface="Arial" panose="020B0604020202020204" pitchFamily="34" charset="0"/>
              </a:rPr>
              <a:t>Rappresentanti religioni - Roma 22 marzo 2019 </a:t>
            </a:r>
          </a:p>
          <a:p>
            <a:pPr marL="0" indent="0" algn="just">
              <a:spcBef>
                <a:spcPts val="954"/>
              </a:spcBef>
              <a:buNone/>
              <a:defRPr/>
            </a:pPr>
            <a:r>
              <a:rPr lang="it-IT" sz="1900" dirty="0">
                <a:latin typeface="Calibri  "/>
              </a:rPr>
              <a:t>Incontro al quale sono stati invitati a partecipare alcuni rappresentanti delle religioni maggiormente praticate. In particolare, sono stati invitati: la Dr.ssa Mariangela </a:t>
            </a:r>
            <a:r>
              <a:rPr lang="it-IT" sz="1900" dirty="0" err="1">
                <a:latin typeface="Calibri  "/>
              </a:rPr>
              <a:t>Falà</a:t>
            </a:r>
            <a:r>
              <a:rPr lang="it-IT" sz="1900" dirty="0">
                <a:latin typeface="Calibri  "/>
              </a:rPr>
              <a:t>, Presidente del tavolo interreligioso,  il Dottor Hassan </a:t>
            </a:r>
            <a:r>
              <a:rPr lang="it-IT" sz="1900" dirty="0" err="1">
                <a:latin typeface="Calibri  "/>
              </a:rPr>
              <a:t>Sabri</a:t>
            </a:r>
            <a:r>
              <a:rPr lang="it-IT" sz="1900" dirty="0">
                <a:latin typeface="Calibri  "/>
              </a:rPr>
              <a:t>, il Rabbino </a:t>
            </a:r>
            <a:r>
              <a:rPr lang="it-IT" sz="1900" dirty="0" err="1">
                <a:latin typeface="Calibri  "/>
              </a:rPr>
              <a:t>Coen</a:t>
            </a:r>
            <a:r>
              <a:rPr lang="it-IT" sz="1900" dirty="0">
                <a:latin typeface="Calibri  "/>
              </a:rPr>
              <a:t> e il Rabbino </a:t>
            </a:r>
            <a:r>
              <a:rPr lang="it-IT" sz="1900" dirty="0" err="1">
                <a:latin typeface="Calibri  "/>
              </a:rPr>
              <a:t>Efrati</a:t>
            </a:r>
            <a:r>
              <a:rPr lang="it-IT" sz="1900" dirty="0">
                <a:latin typeface="Calibri  "/>
              </a:rPr>
              <a:t>.</a:t>
            </a:r>
          </a:p>
          <a:p>
            <a:pPr marL="0" indent="0" algn="just">
              <a:spcBef>
                <a:spcPts val="954"/>
              </a:spcBef>
              <a:buNone/>
              <a:defRPr/>
            </a:pPr>
            <a:endParaRPr lang="it-IT" sz="1900" dirty="0">
              <a:latin typeface="Calibri  "/>
            </a:endParaRPr>
          </a:p>
          <a:p>
            <a:pPr marL="0" indent="0" algn="just">
              <a:spcBef>
                <a:spcPts val="954"/>
              </a:spcBef>
              <a:buNone/>
              <a:defRPr/>
            </a:pPr>
            <a:r>
              <a:rPr lang="it-IT" sz="1900" b="1" dirty="0">
                <a:latin typeface="Calibri  "/>
              </a:rPr>
              <a:t>Associazioni pazienti e cittadini -  Roma 29 marzo 2019 </a:t>
            </a:r>
          </a:p>
          <a:p>
            <a:pPr marL="0" indent="0" algn="just">
              <a:spcBef>
                <a:spcPts val="954"/>
              </a:spcBef>
              <a:buNone/>
              <a:defRPr/>
            </a:pPr>
            <a:r>
              <a:rPr lang="it-IT" sz="1900" dirty="0">
                <a:latin typeface="Calibri  "/>
              </a:rPr>
              <a:t>Convocata la Consulta delle Associazioni dei pazienti e dei cittadini, chiamata a fornire il proprio contributo. Hanno partecipato oltre 30 associazioni oltre ad alcuni rappresentanti degli OPI</a:t>
            </a:r>
          </a:p>
          <a:p>
            <a:pPr marL="0" indent="0" algn="just">
              <a:spcBef>
                <a:spcPts val="954"/>
              </a:spcBef>
              <a:buNone/>
              <a:defRPr/>
            </a:pPr>
            <a:endParaRPr lang="it-IT" sz="1900" dirty="0">
              <a:latin typeface="Calibri  "/>
            </a:endParaRPr>
          </a:p>
          <a:p>
            <a:pPr marL="0" indent="0" algn="just">
              <a:spcBef>
                <a:spcPts val="954"/>
              </a:spcBef>
              <a:buNone/>
              <a:defRPr/>
            </a:pPr>
            <a:r>
              <a:rPr lang="it-IT" sz="1900" b="1" dirty="0">
                <a:latin typeface="Calibri  "/>
              </a:rPr>
              <a:t>Ministro della Salute Giulia Grillo - Roma 11 aprile 2019</a:t>
            </a:r>
          </a:p>
          <a:p>
            <a:pPr marL="0" indent="0">
              <a:spcBef>
                <a:spcPts val="954"/>
              </a:spcBef>
              <a:buNone/>
              <a:defRPr/>
            </a:pPr>
            <a:endParaRPr lang="it-IT" sz="1600" dirty="0">
              <a:latin typeface="Arial" panose="020B0604020202020204" pitchFamily="34" charset="0"/>
              <a:ea typeface="Arial Unicode MS" panose="020B0604020202020204" pitchFamily="34" charset="-128"/>
              <a:cs typeface="Arial" panose="020B0604020202020204" pitchFamily="34" charset="0"/>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481838" y="179292"/>
            <a:ext cx="8205611" cy="461665"/>
          </a:xfrm>
          <a:prstGeom prst="rect">
            <a:avLst/>
          </a:prstGeom>
          <a:noFill/>
        </p:spPr>
        <p:txBody>
          <a:bodyPr wrap="square" rtlCol="0">
            <a:spAutoFit/>
          </a:bodyPr>
          <a:lstStyle/>
          <a:p>
            <a:pPr algn="ctr"/>
            <a:r>
              <a:rPr lang="it-IT" sz="2400" b="1" dirty="0">
                <a:latin typeface="HELVETICA" panose="020B0604020202020204" pitchFamily="34" charset="0"/>
                <a:cs typeface="HELVETICA" panose="020B0604020202020204" pitchFamily="34" charset="0"/>
              </a:rPr>
              <a:t>Audizioni 2018-2019 con nuovi soggetti</a:t>
            </a:r>
          </a:p>
        </p:txBody>
      </p:sp>
      <p:sp>
        <p:nvSpPr>
          <p:cNvPr id="8" name="CasellaDiTesto 7">
            <a:extLst>
              <a:ext uri="{FF2B5EF4-FFF2-40B4-BE49-F238E27FC236}">
                <a16:creationId xmlns:a16="http://schemas.microsoft.com/office/drawing/2014/main" id="{67EEC9DC-8047-43F7-895B-5492E6B60EDF}"/>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1832054712"/>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481840" y="272670"/>
            <a:ext cx="8205611" cy="1294970"/>
          </a:xfrm>
          <a:prstGeom prst="rect">
            <a:avLst/>
          </a:prstGeom>
          <a:noFill/>
        </p:spPr>
        <p:txBody>
          <a:bodyPr wrap="square" rtlCol="0">
            <a:spAutoFit/>
          </a:bodyPr>
          <a:lstStyle/>
          <a:p>
            <a:pPr algn="ctr"/>
            <a:r>
              <a:rPr lang="it-IT" sz="2400" b="1" dirty="0">
                <a:latin typeface="HELVETICA" panose="020B0604020202020204" pitchFamily="34" charset="0"/>
                <a:cs typeface="HELVETICA" panose="020B0604020202020204" pitchFamily="34" charset="0"/>
              </a:rPr>
              <a:t>Il percorso di elaborazione dal 2016 a oggi</a:t>
            </a:r>
          </a:p>
          <a:p>
            <a:endParaRPr lang="it-IT" b="1" dirty="0"/>
          </a:p>
          <a:p>
            <a:r>
              <a:rPr lang="it-IT" b="1" dirty="0"/>
              <a:t>N. Incontri totali:</a:t>
            </a:r>
            <a:r>
              <a:rPr lang="it-IT" dirty="0"/>
              <a:t>  42</a:t>
            </a:r>
          </a:p>
          <a:p>
            <a:r>
              <a:rPr lang="it-IT" dirty="0"/>
              <a:t>	</a:t>
            </a:r>
          </a:p>
        </p:txBody>
      </p:sp>
      <p:sp>
        <p:nvSpPr>
          <p:cNvPr id="8" name="CasellaDiTesto 7">
            <a:extLst>
              <a:ext uri="{FF2B5EF4-FFF2-40B4-BE49-F238E27FC236}">
                <a16:creationId xmlns:a16="http://schemas.microsoft.com/office/drawing/2014/main" id="{67EEC9DC-8047-43F7-895B-5492E6B60EDF}"/>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
        <p:nvSpPr>
          <p:cNvPr id="3" name="CasellaDiTesto 2">
            <a:extLst>
              <a:ext uri="{FF2B5EF4-FFF2-40B4-BE49-F238E27FC236}">
                <a16:creationId xmlns:a16="http://schemas.microsoft.com/office/drawing/2014/main" id="{E32C7FC2-BA84-4B4F-BF27-9C69B446796E}"/>
              </a:ext>
            </a:extLst>
          </p:cNvPr>
          <p:cNvSpPr txBox="1"/>
          <p:nvPr/>
        </p:nvSpPr>
        <p:spPr>
          <a:xfrm>
            <a:off x="4959781" y="1735139"/>
            <a:ext cx="3834537" cy="3539430"/>
          </a:xfrm>
          <a:prstGeom prst="rect">
            <a:avLst/>
          </a:prstGeom>
          <a:noFill/>
          <a:ln>
            <a:solidFill>
              <a:srgbClr val="FF0000"/>
            </a:solidFill>
          </a:ln>
        </p:spPr>
        <p:txBody>
          <a:bodyPr wrap="square" rtlCol="0">
            <a:spAutoFit/>
          </a:bodyPr>
          <a:lstStyle/>
          <a:p>
            <a:r>
              <a:rPr lang="it-IT" sz="1600" dirty="0"/>
              <a:t>29) 17/11/2018	</a:t>
            </a:r>
          </a:p>
          <a:p>
            <a:r>
              <a:rPr lang="it-IT" sz="1600" dirty="0"/>
              <a:t>30) 18/01/2019	</a:t>
            </a:r>
          </a:p>
          <a:p>
            <a:r>
              <a:rPr lang="it-IT" sz="1600" dirty="0"/>
              <a:t>31) 19/01/2019	</a:t>
            </a:r>
          </a:p>
          <a:p>
            <a:r>
              <a:rPr lang="it-IT" sz="1600" dirty="0"/>
              <a:t>32) 09/02/2019	</a:t>
            </a:r>
          </a:p>
          <a:p>
            <a:r>
              <a:rPr lang="it-IT" sz="1600" dirty="0"/>
              <a:t>33) 22/02/2019	</a:t>
            </a:r>
          </a:p>
          <a:p>
            <a:r>
              <a:rPr lang="it-IT" sz="1600" dirty="0"/>
              <a:t>34) 08/03/2019	</a:t>
            </a:r>
          </a:p>
          <a:p>
            <a:r>
              <a:rPr lang="it-IT" sz="1600" dirty="0"/>
              <a:t>35) 09/03/2019	</a:t>
            </a:r>
          </a:p>
          <a:p>
            <a:r>
              <a:rPr lang="it-IT" sz="1600" dirty="0"/>
              <a:t>36) 16/03/2019	</a:t>
            </a:r>
          </a:p>
          <a:p>
            <a:r>
              <a:rPr lang="it-IT" sz="1600" dirty="0"/>
              <a:t>37) 22/03/2019 (incontro religioni)</a:t>
            </a:r>
          </a:p>
          <a:p>
            <a:r>
              <a:rPr lang="it-IT" sz="1600" dirty="0"/>
              <a:t>38) 23/03/2019</a:t>
            </a:r>
          </a:p>
          <a:p>
            <a:r>
              <a:rPr lang="it-IT" sz="1600" dirty="0"/>
              <a:t>39) 29/03/2019 (incontro </a:t>
            </a:r>
            <a:r>
              <a:rPr lang="it-IT" sz="1600" dirty="0" err="1"/>
              <a:t>assoc</a:t>
            </a:r>
            <a:r>
              <a:rPr lang="it-IT" sz="1600" dirty="0"/>
              <a:t>. Cittadini)</a:t>
            </a:r>
          </a:p>
          <a:p>
            <a:r>
              <a:rPr lang="it-IT" sz="1600" dirty="0"/>
              <a:t>40) 06/04/2019	</a:t>
            </a:r>
          </a:p>
          <a:p>
            <a:r>
              <a:rPr lang="it-IT" sz="1600" dirty="0"/>
              <a:t>41) 11/04/2019 (incontro Ministro)</a:t>
            </a:r>
          </a:p>
          <a:p>
            <a:r>
              <a:rPr lang="it-IT" sz="1600" dirty="0"/>
              <a:t>42) 12-13/04/2019 (Presentazione CN)</a:t>
            </a:r>
          </a:p>
        </p:txBody>
      </p:sp>
      <p:sp>
        <p:nvSpPr>
          <p:cNvPr id="4" name="CasellaDiTesto 3">
            <a:extLst>
              <a:ext uri="{FF2B5EF4-FFF2-40B4-BE49-F238E27FC236}">
                <a16:creationId xmlns:a16="http://schemas.microsoft.com/office/drawing/2014/main" id="{35841CCC-F190-4EC6-BEA7-B8D01633323B}"/>
              </a:ext>
            </a:extLst>
          </p:cNvPr>
          <p:cNvSpPr txBox="1"/>
          <p:nvPr/>
        </p:nvSpPr>
        <p:spPr>
          <a:xfrm>
            <a:off x="304779" y="1735139"/>
            <a:ext cx="2022253" cy="3539430"/>
          </a:xfrm>
          <a:prstGeom prst="rect">
            <a:avLst/>
          </a:prstGeom>
          <a:noFill/>
          <a:ln>
            <a:solidFill>
              <a:srgbClr val="FF0000"/>
            </a:solidFill>
          </a:ln>
        </p:spPr>
        <p:txBody>
          <a:bodyPr wrap="square" rtlCol="0">
            <a:spAutoFit/>
          </a:bodyPr>
          <a:lstStyle/>
          <a:p>
            <a:r>
              <a:rPr lang="it-IT" sz="1600" dirty="0"/>
              <a:t>1) 15/01/2016 	</a:t>
            </a:r>
          </a:p>
          <a:p>
            <a:r>
              <a:rPr lang="it-IT" sz="1600" dirty="0"/>
              <a:t>2) 20/02/2016	</a:t>
            </a:r>
          </a:p>
          <a:p>
            <a:r>
              <a:rPr lang="it-IT" sz="1600" dirty="0"/>
              <a:t>3) 19/03/2016	</a:t>
            </a:r>
          </a:p>
          <a:p>
            <a:r>
              <a:rPr lang="it-IT" sz="1600" dirty="0"/>
              <a:t>4) 28/04/2016	</a:t>
            </a:r>
          </a:p>
          <a:p>
            <a:r>
              <a:rPr lang="it-IT" sz="1600" dirty="0"/>
              <a:t>5) 29/04/2016	</a:t>
            </a:r>
          </a:p>
          <a:p>
            <a:r>
              <a:rPr lang="it-IT" sz="1600" dirty="0"/>
              <a:t>6) 09/06/2016	</a:t>
            </a:r>
          </a:p>
          <a:p>
            <a:r>
              <a:rPr lang="it-IT" sz="1600" dirty="0"/>
              <a:t>7) 10/06/2016	</a:t>
            </a:r>
          </a:p>
          <a:p>
            <a:r>
              <a:rPr lang="it-IT" sz="1600" dirty="0"/>
              <a:t>8) 24/06/2016	</a:t>
            </a:r>
          </a:p>
          <a:p>
            <a:r>
              <a:rPr lang="it-IT" sz="1600" dirty="0"/>
              <a:t>9) 25/06/2016	</a:t>
            </a:r>
          </a:p>
          <a:p>
            <a:r>
              <a:rPr lang="it-IT" sz="1600" dirty="0"/>
              <a:t>10) 21/07/2016	</a:t>
            </a:r>
          </a:p>
          <a:p>
            <a:r>
              <a:rPr lang="it-IT" sz="1600" dirty="0"/>
              <a:t>11) 22/07/2016	</a:t>
            </a:r>
          </a:p>
          <a:p>
            <a:r>
              <a:rPr lang="it-IT" sz="1600" dirty="0"/>
              <a:t>12) 08/09/2016	</a:t>
            </a:r>
          </a:p>
          <a:p>
            <a:r>
              <a:rPr lang="it-IT" sz="1600" dirty="0"/>
              <a:t>13) 09/09/2016	</a:t>
            </a:r>
          </a:p>
          <a:p>
            <a:r>
              <a:rPr lang="it-IT" sz="1600" dirty="0"/>
              <a:t>14) 08/10/2016	</a:t>
            </a:r>
          </a:p>
        </p:txBody>
      </p:sp>
      <p:sp>
        <p:nvSpPr>
          <p:cNvPr id="10" name="CasellaDiTesto 9">
            <a:extLst>
              <a:ext uri="{FF2B5EF4-FFF2-40B4-BE49-F238E27FC236}">
                <a16:creationId xmlns:a16="http://schemas.microsoft.com/office/drawing/2014/main" id="{F97C1CD1-CDE6-E448-B764-FB9BF6522103}"/>
              </a:ext>
            </a:extLst>
          </p:cNvPr>
          <p:cNvSpPr txBox="1"/>
          <p:nvPr/>
        </p:nvSpPr>
        <p:spPr>
          <a:xfrm>
            <a:off x="2632280" y="1735139"/>
            <a:ext cx="2022253" cy="3539430"/>
          </a:xfrm>
          <a:prstGeom prst="rect">
            <a:avLst/>
          </a:prstGeom>
          <a:noFill/>
          <a:ln>
            <a:solidFill>
              <a:srgbClr val="FF0000"/>
            </a:solidFill>
          </a:ln>
        </p:spPr>
        <p:txBody>
          <a:bodyPr wrap="square" rtlCol="0">
            <a:spAutoFit/>
          </a:bodyPr>
          <a:lstStyle/>
          <a:p>
            <a:r>
              <a:rPr lang="it-IT" sz="1600" dirty="0"/>
              <a:t>15) 09/10/2016	</a:t>
            </a:r>
          </a:p>
          <a:p>
            <a:r>
              <a:rPr lang="it-IT" sz="1600" dirty="0"/>
              <a:t>16) 22/10/2016	</a:t>
            </a:r>
          </a:p>
          <a:p>
            <a:r>
              <a:rPr lang="it-IT" sz="1600" dirty="0"/>
              <a:t>17) 12/11/2016	</a:t>
            </a:r>
          </a:p>
          <a:p>
            <a:r>
              <a:rPr lang="it-IT" sz="1600" dirty="0"/>
              <a:t>18) 18/11/2016	</a:t>
            </a:r>
          </a:p>
          <a:p>
            <a:r>
              <a:rPr lang="it-IT" sz="1600" dirty="0"/>
              <a:t>19) 25/11/2016	</a:t>
            </a:r>
          </a:p>
          <a:p>
            <a:r>
              <a:rPr lang="it-IT" sz="1600" dirty="0"/>
              <a:t>20) 26/11/2016	</a:t>
            </a:r>
          </a:p>
          <a:p>
            <a:r>
              <a:rPr lang="it-IT" sz="1600" dirty="0"/>
              <a:t>21) 03/02/2017</a:t>
            </a:r>
          </a:p>
          <a:p>
            <a:r>
              <a:rPr lang="it-IT" sz="1600" dirty="0"/>
              <a:t>22) 04/02/2017	</a:t>
            </a:r>
          </a:p>
          <a:p>
            <a:r>
              <a:rPr lang="it-IT" sz="1600" dirty="0"/>
              <a:t>23) 21/07/2018	</a:t>
            </a:r>
          </a:p>
          <a:p>
            <a:r>
              <a:rPr lang="it-IT" sz="1600" dirty="0"/>
              <a:t>24) 15/09/2018	</a:t>
            </a:r>
          </a:p>
          <a:p>
            <a:r>
              <a:rPr lang="it-IT" sz="1600" dirty="0"/>
              <a:t>25) 16/09/2018	</a:t>
            </a:r>
          </a:p>
          <a:p>
            <a:r>
              <a:rPr lang="it-IT" sz="1600" dirty="0"/>
              <a:t>26) 20/10/2018	</a:t>
            </a:r>
          </a:p>
          <a:p>
            <a:r>
              <a:rPr lang="it-IT" sz="1600" dirty="0"/>
              <a:t>27) 28/10/2018	</a:t>
            </a:r>
          </a:p>
          <a:p>
            <a:r>
              <a:rPr lang="it-IT" sz="1600" dirty="0"/>
              <a:t>28) 16/11/2018</a:t>
            </a:r>
          </a:p>
        </p:txBody>
      </p:sp>
    </p:spTree>
    <p:extLst>
      <p:ext uri="{BB962C8B-B14F-4D97-AF65-F5344CB8AC3E}">
        <p14:creationId xmlns:p14="http://schemas.microsoft.com/office/powerpoint/2010/main" val="2630803698"/>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F84E4818-19C4-5244-B8E7-D3BB4292E214}"/>
              </a:ext>
            </a:extLst>
          </p:cNvPr>
          <p:cNvSpPr txBox="1"/>
          <p:nvPr/>
        </p:nvSpPr>
        <p:spPr>
          <a:xfrm>
            <a:off x="481840" y="281825"/>
            <a:ext cx="8205611" cy="461665"/>
          </a:xfrm>
          <a:prstGeom prst="rect">
            <a:avLst/>
          </a:prstGeom>
          <a:noFill/>
        </p:spPr>
        <p:txBody>
          <a:bodyPr wrap="square" rtlCol="0">
            <a:spAutoFit/>
          </a:bodyPr>
          <a:lstStyle/>
          <a:p>
            <a:pPr algn="ctr"/>
            <a:r>
              <a:rPr lang="it-IT" sz="2400" b="1" dirty="0">
                <a:latin typeface="HELVETICA" panose="020B0604020202020204" pitchFamily="34" charset="0"/>
                <a:cs typeface="HELVETICA" panose="020B0604020202020204" pitchFamily="34" charset="0"/>
              </a:rPr>
              <a:t>Modalità divulgazione CD presso OPI</a:t>
            </a:r>
          </a:p>
        </p:txBody>
      </p:sp>
      <p:sp>
        <p:nvSpPr>
          <p:cNvPr id="4" name="Segnaposto contenuto 5">
            <a:extLst>
              <a:ext uri="{FF2B5EF4-FFF2-40B4-BE49-F238E27FC236}">
                <a16:creationId xmlns:a16="http://schemas.microsoft.com/office/drawing/2014/main" id="{58CDA138-46D5-D940-8DD3-A3444771ED66}"/>
              </a:ext>
            </a:extLst>
          </p:cNvPr>
          <p:cNvSpPr txBox="1">
            <a:spLocks/>
          </p:cNvSpPr>
          <p:nvPr/>
        </p:nvSpPr>
        <p:spPr>
          <a:xfrm>
            <a:off x="481840" y="1007390"/>
            <a:ext cx="7734895" cy="4514179"/>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1600" dirty="0">
              <a:latin typeface="Arial" panose="020B0604020202020204" pitchFamily="34" charset="0"/>
              <a:ea typeface="Arial Unicode MS" panose="020B0604020202020204" pitchFamily="34" charset="-128"/>
              <a:cs typeface="Arial" panose="020B0604020202020204" pitchFamily="34" charset="0"/>
            </a:endParaRPr>
          </a:p>
          <a:p>
            <a:pPr algn="just">
              <a:spcBef>
                <a:spcPts val="954"/>
              </a:spcBef>
              <a:buClr>
                <a:schemeClr val="tx1"/>
              </a:buClr>
              <a:buFont typeface="Wingdings" pitchFamily="2" charset="2"/>
              <a:buChar char="Ø"/>
              <a:defRPr/>
            </a:pPr>
            <a:r>
              <a:rPr lang="it-IT" sz="1900" dirty="0">
                <a:latin typeface="Calibri  "/>
                <a:ea typeface="Arial Unicode MS" panose="020B0604020202020204" pitchFamily="34" charset="-128"/>
                <a:cs typeface="Arial" panose="020B0604020202020204" pitchFamily="34" charset="0"/>
              </a:rPr>
              <a:t>21 giugno 2019  mattino Evento Presentazione Ufficiale Codice Deontologico 2019</a:t>
            </a:r>
          </a:p>
          <a:p>
            <a:pPr marL="0" indent="0" algn="just">
              <a:spcBef>
                <a:spcPts val="954"/>
              </a:spcBef>
              <a:buClr>
                <a:schemeClr val="tx1"/>
              </a:buClr>
              <a:buNone/>
              <a:defRPr/>
            </a:pPr>
            <a:endParaRPr lang="it-IT" sz="1900" dirty="0">
              <a:latin typeface="Calibri  "/>
              <a:ea typeface="Arial Unicode MS" panose="020B0604020202020204" pitchFamily="34" charset="-128"/>
              <a:cs typeface="Arial" panose="020B0604020202020204" pitchFamily="34" charset="0"/>
            </a:endParaRPr>
          </a:p>
          <a:p>
            <a:pPr marL="0" indent="0" algn="just">
              <a:spcBef>
                <a:spcPts val="954"/>
              </a:spcBef>
              <a:buClr>
                <a:schemeClr val="tx1"/>
              </a:buClr>
              <a:buNone/>
              <a:defRPr/>
            </a:pPr>
            <a:r>
              <a:rPr lang="it-IT" sz="1900" b="1" dirty="0">
                <a:latin typeface="Calibri  "/>
                <a:ea typeface="Arial Unicode MS" panose="020B0604020202020204" pitchFamily="34" charset="-128"/>
                <a:cs typeface="Arial" panose="020B0604020202020204" pitchFamily="34" charset="0"/>
              </a:rPr>
              <a:t>Circolare 11 aprile n.19/2019:</a:t>
            </a:r>
          </a:p>
          <a:p>
            <a:pPr algn="just">
              <a:spcBef>
                <a:spcPts val="954"/>
              </a:spcBef>
              <a:buClr>
                <a:schemeClr val="tx1"/>
              </a:buClr>
              <a:buFont typeface="Wingdings" pitchFamily="2" charset="2"/>
              <a:buChar char="Ø"/>
              <a:defRPr/>
            </a:pPr>
            <a:r>
              <a:rPr lang="it-IT" sz="1900" dirty="0">
                <a:latin typeface="Calibri  "/>
                <a:ea typeface="Arial Unicode MS" panose="020B0604020202020204" pitchFamily="34" charset="-128"/>
                <a:cs typeface="Arial" panose="020B0604020202020204" pitchFamily="34" charset="0"/>
              </a:rPr>
              <a:t>Membri Comitato Centrale e Collegio Revisore Conti</a:t>
            </a:r>
          </a:p>
          <a:p>
            <a:pPr algn="just">
              <a:spcBef>
                <a:spcPts val="954"/>
              </a:spcBef>
              <a:buClr>
                <a:schemeClr val="tx1"/>
              </a:buClr>
              <a:buFont typeface="Wingdings" pitchFamily="2" charset="2"/>
              <a:buChar char="Ø"/>
              <a:defRPr/>
            </a:pPr>
            <a:r>
              <a:rPr lang="it-IT" sz="1900" dirty="0">
                <a:latin typeface="Calibri  "/>
                <a:ea typeface="Arial Unicode MS" panose="020B0604020202020204" pitchFamily="34" charset="-128"/>
                <a:cs typeface="Arial" panose="020B0604020202020204" pitchFamily="34" charset="0"/>
              </a:rPr>
              <a:t>Gruppo Codice</a:t>
            </a:r>
          </a:p>
          <a:p>
            <a:pPr algn="just">
              <a:spcBef>
                <a:spcPts val="954"/>
              </a:spcBef>
              <a:buClr>
                <a:schemeClr val="tx1"/>
              </a:buClr>
              <a:buFont typeface="Wingdings" pitchFamily="2" charset="2"/>
              <a:buChar char="Ø"/>
              <a:defRPr/>
            </a:pPr>
            <a:r>
              <a:rPr lang="it-IT" sz="1900" dirty="0">
                <a:latin typeface="Calibri  "/>
                <a:ea typeface="Arial Unicode MS" panose="020B0604020202020204" pitchFamily="34" charset="-128"/>
                <a:cs typeface="Arial" panose="020B0604020202020204" pitchFamily="34" charset="0"/>
              </a:rPr>
              <a:t>Modulo richiesta da OPI Provinciali </a:t>
            </a:r>
            <a:endParaRPr lang="it-IT" sz="1600" dirty="0">
              <a:latin typeface="Arial" panose="020B0604020202020204" pitchFamily="34" charset="0"/>
              <a:ea typeface="Arial Unicode MS" panose="020B0604020202020204" pitchFamily="34" charset="-128"/>
              <a:cs typeface="Arial" panose="020B0604020202020204" pitchFamily="34" charset="0"/>
            </a:endParaRPr>
          </a:p>
        </p:txBody>
      </p:sp>
    </p:spTree>
    <p:extLst>
      <p:ext uri="{BB962C8B-B14F-4D97-AF65-F5344CB8AC3E}">
        <p14:creationId xmlns:p14="http://schemas.microsoft.com/office/powerpoint/2010/main" val="28094170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3589506"/>
            <a:ext cx="9169400" cy="1809345"/>
          </a:xfrm>
          <a:prstGeom prst="rect">
            <a:avLst/>
          </a:prstGeom>
          <a:solidFill>
            <a:srgbClr val="004E5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CasellaDiTesto 14"/>
          <p:cNvSpPr txBox="1"/>
          <p:nvPr/>
        </p:nvSpPr>
        <p:spPr>
          <a:xfrm>
            <a:off x="107576" y="3845225"/>
            <a:ext cx="9169400" cy="1307566"/>
          </a:xfrm>
          <a:prstGeom prst="rect">
            <a:avLst/>
          </a:prstGeom>
          <a:noFill/>
        </p:spPr>
        <p:txBody>
          <a:bodyPr wrap="square" tIns="334800" rtlCol="0">
            <a:spAutoFit/>
          </a:bodyPr>
          <a:lstStyle/>
          <a:p>
            <a:r>
              <a:rPr lang="it-IT" sz="4000" dirty="0">
                <a:solidFill>
                  <a:schemeClr val="bg1"/>
                </a:solidFill>
                <a:latin typeface="HELVETICA" panose="020B0604020202020204" pitchFamily="34" charset="0"/>
                <a:cs typeface="HELVETICA" panose="020B0604020202020204" pitchFamily="34" charset="0"/>
              </a:rPr>
              <a:t>2) STRUTTURA E CONTENUTI</a:t>
            </a:r>
          </a:p>
          <a:p>
            <a:endParaRPr lang="it-IT" sz="2000" dirty="0">
              <a:solidFill>
                <a:schemeClr val="bg1"/>
              </a:solidFill>
              <a:latin typeface="HELVETICA" panose="020B0604020202020204" pitchFamily="34" charset="0"/>
              <a:ea typeface="Century Gothic" charset="0"/>
              <a:cs typeface="HELVETICA" panose="020B0604020202020204" pitchFamily="34" charset="0"/>
            </a:endParaRPr>
          </a:p>
        </p:txBody>
      </p:sp>
      <p:sp>
        <p:nvSpPr>
          <p:cNvPr id="10" name="Rettangolo 9">
            <a:extLst>
              <a:ext uri="{FF2B5EF4-FFF2-40B4-BE49-F238E27FC236}">
                <a16:creationId xmlns:a16="http://schemas.microsoft.com/office/drawing/2014/main" id="{F1A47AF6-1C1E-4FAD-99F7-8A84E79AF0B9}"/>
              </a:ext>
            </a:extLst>
          </p:cNvPr>
          <p:cNvSpPr>
            <a:spLocks noChangeAspect="1"/>
          </p:cNvSpPr>
          <p:nvPr/>
        </p:nvSpPr>
        <p:spPr>
          <a:xfrm>
            <a:off x="6464417" y="449262"/>
            <a:ext cx="2260483" cy="22604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CasellaDiTesto 1">
            <a:extLst>
              <a:ext uri="{FF2B5EF4-FFF2-40B4-BE49-F238E27FC236}">
                <a16:creationId xmlns:a16="http://schemas.microsoft.com/office/drawing/2014/main" id="{72BDCCBB-AA7D-46F0-81B4-7098278ED421}"/>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pic>
        <p:nvPicPr>
          <p:cNvPr id="3" name="Immagine 2">
            <a:extLst>
              <a:ext uri="{FF2B5EF4-FFF2-40B4-BE49-F238E27FC236}">
                <a16:creationId xmlns:a16="http://schemas.microsoft.com/office/drawing/2014/main" id="{18FDEFD3-9E0B-43BC-9D31-9DDDAE0AFDE7}"/>
              </a:ext>
            </a:extLst>
          </p:cNvPr>
          <p:cNvPicPr>
            <a:picLocks noChangeAspect="1"/>
          </p:cNvPicPr>
          <p:nvPr/>
        </p:nvPicPr>
        <p:blipFill>
          <a:blip r:embed="rId3"/>
          <a:stretch>
            <a:fillRect/>
          </a:stretch>
        </p:blipFill>
        <p:spPr>
          <a:xfrm>
            <a:off x="6558116" y="82163"/>
            <a:ext cx="2365052" cy="3218422"/>
          </a:xfrm>
          <a:prstGeom prst="rect">
            <a:avLst/>
          </a:prstGeom>
        </p:spPr>
      </p:pic>
      <p:sp>
        <p:nvSpPr>
          <p:cNvPr id="12" name="CasellaDiTesto 11">
            <a:extLst>
              <a:ext uri="{FF2B5EF4-FFF2-40B4-BE49-F238E27FC236}">
                <a16:creationId xmlns:a16="http://schemas.microsoft.com/office/drawing/2014/main" id="{6CF69F55-33DD-4B4B-840A-E57456430A1F}"/>
              </a:ext>
            </a:extLst>
          </p:cNvPr>
          <p:cNvSpPr txBox="1"/>
          <p:nvPr/>
        </p:nvSpPr>
        <p:spPr>
          <a:xfrm>
            <a:off x="134471" y="1512334"/>
            <a:ext cx="6598023" cy="1077218"/>
          </a:xfrm>
          <a:prstGeom prst="rect">
            <a:avLst/>
          </a:prstGeom>
          <a:noFill/>
        </p:spPr>
        <p:txBody>
          <a:bodyPr wrap="square" rtlCol="0">
            <a:spAutoFit/>
          </a:bodyPr>
          <a:lstStyle/>
          <a:p>
            <a:r>
              <a:rPr lang="it-IT" sz="3200" b="1" dirty="0">
                <a:latin typeface="HELVETICA" panose="020B0604020202020204" pitchFamily="34" charset="0"/>
                <a:cs typeface="HELVETICA" panose="020B0604020202020204" pitchFamily="34" charset="0"/>
              </a:rPr>
              <a:t>Codice Deontologico</a:t>
            </a:r>
          </a:p>
          <a:p>
            <a:r>
              <a:rPr lang="it-IT" sz="3200" b="1" dirty="0">
                <a:latin typeface="HELVETICA" panose="020B0604020202020204" pitchFamily="34" charset="0"/>
                <a:cs typeface="HELVETICA" panose="020B0604020202020204" pitchFamily="34" charset="0"/>
              </a:rPr>
              <a:t>Professioni Infermieristiche 2019</a:t>
            </a:r>
          </a:p>
        </p:txBody>
      </p:sp>
    </p:spTree>
    <p:extLst>
      <p:ext uri="{BB962C8B-B14F-4D97-AF65-F5344CB8AC3E}">
        <p14:creationId xmlns:p14="http://schemas.microsoft.com/office/powerpoint/2010/main" val="26127846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1519">
        <p15:prstTrans prst="curtains"/>
      </p:transition>
    </mc:Choice>
    <mc:Fallback xmlns="">
      <p:transition spd="slow" advTm="1519">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1600" dirty="0">
              <a:latin typeface="Arial" panose="020B0604020202020204" pitchFamily="34" charset="0"/>
              <a:ea typeface="Arial Unicode MS" panose="020B0604020202020204" pitchFamily="34" charset="-128"/>
              <a:cs typeface="Arial" panose="020B0604020202020204" pitchFamily="34" charset="0"/>
            </a:endParaRPr>
          </a:p>
          <a:p>
            <a:pPr marL="0" indent="0">
              <a:spcBef>
                <a:spcPts val="954"/>
              </a:spcBef>
              <a:buNone/>
              <a:defRPr/>
            </a:pPr>
            <a:endParaRPr lang="it-IT" sz="1600" dirty="0">
              <a:latin typeface="Arial" panose="020B0604020202020204" pitchFamily="34" charset="0"/>
              <a:ea typeface="Arial Unicode MS" panose="020B0604020202020204" pitchFamily="34" charset="-128"/>
              <a:cs typeface="Arial" panose="020B0604020202020204" pitchFamily="34" charset="0"/>
            </a:endParaRPr>
          </a:p>
          <a:p>
            <a:pPr marL="0" indent="0">
              <a:spcBef>
                <a:spcPts val="954"/>
              </a:spcBef>
              <a:buNone/>
              <a:defRPr/>
            </a:pPr>
            <a:endParaRPr lang="it-IT" sz="1600" dirty="0">
              <a:latin typeface="Arial" panose="020B0604020202020204" pitchFamily="34" charset="0"/>
              <a:ea typeface="Arial Unicode MS" panose="020B0604020202020204" pitchFamily="34" charset="-128"/>
              <a:cs typeface="Arial" panose="020B0604020202020204" pitchFamily="34" charset="0"/>
            </a:endParaRPr>
          </a:p>
          <a:p>
            <a:pPr>
              <a:spcBef>
                <a:spcPts val="954"/>
              </a:spcBef>
              <a:defRPr/>
            </a:pPr>
            <a:r>
              <a:rPr lang="it-IT" sz="2800" b="1" dirty="0">
                <a:latin typeface="Calibri  "/>
                <a:ea typeface="Arial Unicode MS" panose="020B0604020202020204" pitchFamily="34" charset="-128"/>
                <a:cs typeface="Arial" panose="020B0604020202020204" pitchFamily="34" charset="0"/>
              </a:rPr>
              <a:t>Presentazione al Codice</a:t>
            </a:r>
          </a:p>
          <a:p>
            <a:pPr>
              <a:spcBef>
                <a:spcPts val="954"/>
              </a:spcBef>
              <a:defRPr/>
            </a:pPr>
            <a:r>
              <a:rPr lang="it-IT" sz="2800" b="1" dirty="0">
                <a:latin typeface="Calibri  "/>
                <a:ea typeface="Arial Unicode MS" panose="020B0604020202020204" pitchFamily="34" charset="-128"/>
                <a:cs typeface="Arial" panose="020B0604020202020204" pitchFamily="34" charset="0"/>
              </a:rPr>
              <a:t>N° VIII Capi</a:t>
            </a:r>
          </a:p>
          <a:p>
            <a:pPr>
              <a:spcBef>
                <a:spcPts val="954"/>
              </a:spcBef>
              <a:defRPr/>
            </a:pPr>
            <a:r>
              <a:rPr lang="it-IT" sz="2800" b="1" dirty="0">
                <a:latin typeface="Calibri  "/>
                <a:ea typeface="Arial Unicode MS" panose="020B0604020202020204" pitchFamily="34" charset="-128"/>
                <a:cs typeface="Arial" panose="020B0604020202020204" pitchFamily="34" charset="0"/>
              </a:rPr>
              <a:t>N° 53 articoli</a:t>
            </a:r>
          </a:p>
          <a:p>
            <a:pPr>
              <a:spcBef>
                <a:spcPts val="954"/>
              </a:spcBef>
              <a:defRPr/>
            </a:pPr>
            <a:r>
              <a:rPr lang="it-IT" sz="2800" b="1" dirty="0">
                <a:latin typeface="Calibri  "/>
                <a:ea typeface="Arial Unicode MS" panose="020B0604020202020204" pitchFamily="34" charset="-128"/>
                <a:cs typeface="Arial" panose="020B0604020202020204" pitchFamily="34" charset="0"/>
              </a:rPr>
              <a:t>Titolazione dei singoli articoli</a:t>
            </a:r>
          </a:p>
          <a:p>
            <a:pPr>
              <a:spcBef>
                <a:spcPts val="954"/>
              </a:spcBef>
              <a:defRPr/>
            </a:pPr>
            <a:r>
              <a:rPr lang="it-IT" sz="2800" b="1" dirty="0">
                <a:latin typeface="Calibri  "/>
                <a:ea typeface="Arial Unicode MS" panose="020B0604020202020204" pitchFamily="34" charset="-128"/>
                <a:cs typeface="Arial" panose="020B0604020202020204" pitchFamily="34" charset="0"/>
              </a:rPr>
              <a:t>Previsione Commentario</a:t>
            </a:r>
          </a:p>
          <a:p>
            <a:pPr marL="0" indent="0">
              <a:spcBef>
                <a:spcPts val="954"/>
              </a:spcBef>
              <a:buNone/>
              <a:defRPr/>
            </a:pPr>
            <a:endParaRPr lang="it-IT" sz="1900" dirty="0">
              <a:latin typeface="Calibri  "/>
            </a:endParaRPr>
          </a:p>
          <a:p>
            <a:pPr marL="0" indent="0">
              <a:spcBef>
                <a:spcPts val="954"/>
              </a:spcBef>
              <a:buNone/>
              <a:defRPr/>
            </a:pPr>
            <a:endParaRPr lang="it-IT" sz="1600" dirty="0">
              <a:latin typeface="Arial" panose="020B0604020202020204" pitchFamily="34" charset="0"/>
              <a:ea typeface="Arial Unicode MS" panose="020B0604020202020204" pitchFamily="34" charset="-128"/>
              <a:cs typeface="Arial" panose="020B0604020202020204" pitchFamily="34" charset="0"/>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481840" y="281825"/>
            <a:ext cx="8205611" cy="461665"/>
          </a:xfrm>
          <a:prstGeom prst="rect">
            <a:avLst/>
          </a:prstGeom>
          <a:noFill/>
        </p:spPr>
        <p:txBody>
          <a:bodyPr wrap="square" rtlCol="0">
            <a:spAutoFit/>
          </a:bodyPr>
          <a:lstStyle/>
          <a:p>
            <a:pPr algn="ctr"/>
            <a:r>
              <a:rPr lang="it-IT" sz="2400" b="1" dirty="0">
                <a:latin typeface="HELVETICA" panose="020B0604020202020204" pitchFamily="34" charset="0"/>
                <a:cs typeface="HELVETICA" panose="020B0604020202020204" pitchFamily="34" charset="0"/>
              </a:rPr>
              <a:t>La struttura</a:t>
            </a:r>
          </a:p>
        </p:txBody>
      </p:sp>
      <p:sp>
        <p:nvSpPr>
          <p:cNvPr id="8" name="CasellaDiTesto 7">
            <a:extLst>
              <a:ext uri="{FF2B5EF4-FFF2-40B4-BE49-F238E27FC236}">
                <a16:creationId xmlns:a16="http://schemas.microsoft.com/office/drawing/2014/main" id="{67EEC9DC-8047-43F7-895B-5492E6B60EDF}"/>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1209153443"/>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1600" dirty="0">
              <a:latin typeface="Arial" panose="020B0604020202020204" pitchFamily="34" charset="0"/>
              <a:ea typeface="Arial Unicode MS" panose="020B0604020202020204" pitchFamily="34" charset="-128"/>
              <a:cs typeface="Arial" panose="020B0604020202020204" pitchFamily="34" charset="0"/>
            </a:endParaRPr>
          </a:p>
          <a:p>
            <a:pPr marL="0" indent="0" algn="just">
              <a:buNone/>
            </a:pPr>
            <a:endParaRPr lang="it-IT" sz="2800" b="1" dirty="0"/>
          </a:p>
          <a:p>
            <a:pPr algn="just"/>
            <a:r>
              <a:rPr lang="it-IT" sz="2400" b="1" dirty="0"/>
              <a:t>Capo I Principi e Valori Professionali </a:t>
            </a:r>
          </a:p>
          <a:p>
            <a:pPr algn="just"/>
            <a:r>
              <a:rPr lang="it-IT" sz="2400" b="1" dirty="0"/>
              <a:t>Capo II Responsabilità Assistenziale</a:t>
            </a:r>
          </a:p>
          <a:p>
            <a:pPr algn="just"/>
            <a:r>
              <a:rPr lang="it-IT" sz="2400" b="1" dirty="0"/>
              <a:t>Capo III Rapporti Professionali</a:t>
            </a:r>
          </a:p>
          <a:p>
            <a:pPr algn="just"/>
            <a:r>
              <a:rPr lang="it-IT" sz="2400" b="1" dirty="0"/>
              <a:t>Capo IV Rapporti con le Persone Assistite</a:t>
            </a:r>
          </a:p>
          <a:p>
            <a:pPr algn="just"/>
            <a:r>
              <a:rPr lang="it-IT" sz="2400" b="1" dirty="0"/>
              <a:t>Capo V Comunicazione </a:t>
            </a:r>
          </a:p>
          <a:p>
            <a:pPr algn="just"/>
            <a:r>
              <a:rPr lang="it-IT" sz="2400" b="1" dirty="0"/>
              <a:t>Capo VI Organizzazione Sanitaria </a:t>
            </a:r>
          </a:p>
          <a:p>
            <a:pPr algn="just"/>
            <a:r>
              <a:rPr lang="it-IT" sz="2400" b="1" dirty="0"/>
              <a:t>Capo VII Libera Professione </a:t>
            </a:r>
          </a:p>
          <a:p>
            <a:pPr algn="just"/>
            <a:r>
              <a:rPr lang="it-IT" sz="2400" b="1" dirty="0"/>
              <a:t>Capo VIII</a:t>
            </a:r>
            <a:r>
              <a:rPr lang="it-IT" sz="2400" dirty="0"/>
              <a:t> </a:t>
            </a:r>
            <a:r>
              <a:rPr lang="it-IT" sz="2400" b="1" dirty="0"/>
              <a:t>Disposizioni Finali </a:t>
            </a:r>
          </a:p>
          <a:p>
            <a:pPr marL="0" indent="0">
              <a:spcBef>
                <a:spcPts val="954"/>
              </a:spcBef>
              <a:buNone/>
              <a:defRPr/>
            </a:pPr>
            <a:endParaRPr lang="it-IT" sz="1600" dirty="0">
              <a:latin typeface="Arial" panose="020B0604020202020204" pitchFamily="34" charset="0"/>
              <a:ea typeface="Arial Unicode MS" panose="020B0604020202020204" pitchFamily="34" charset="-128"/>
              <a:cs typeface="Arial" panose="020B0604020202020204" pitchFamily="34" charset="0"/>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481840" y="281825"/>
            <a:ext cx="8205611" cy="461665"/>
          </a:xfrm>
          <a:prstGeom prst="rect">
            <a:avLst/>
          </a:prstGeom>
          <a:noFill/>
        </p:spPr>
        <p:txBody>
          <a:bodyPr wrap="square" rtlCol="0">
            <a:spAutoFit/>
          </a:bodyPr>
          <a:lstStyle/>
          <a:p>
            <a:pPr algn="ctr"/>
            <a:r>
              <a:rPr lang="it-IT" sz="2400" b="1" dirty="0">
                <a:latin typeface="HELVETICA" panose="020B0604020202020204" pitchFamily="34" charset="0"/>
                <a:cs typeface="HELVETICA" panose="020B0604020202020204" pitchFamily="34" charset="0"/>
              </a:rPr>
              <a:t>I contenuti</a:t>
            </a:r>
          </a:p>
        </p:txBody>
      </p:sp>
      <p:sp>
        <p:nvSpPr>
          <p:cNvPr id="8" name="CasellaDiTesto 7">
            <a:extLst>
              <a:ext uri="{FF2B5EF4-FFF2-40B4-BE49-F238E27FC236}">
                <a16:creationId xmlns:a16="http://schemas.microsoft.com/office/drawing/2014/main" id="{67EEC9DC-8047-43F7-895B-5492E6B60EDF}"/>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2853923428"/>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610871" y="1235719"/>
            <a:ext cx="7734895" cy="4878001"/>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1600" dirty="0">
              <a:latin typeface="Arial" panose="020B0604020202020204" pitchFamily="34" charset="0"/>
              <a:ea typeface="Arial Unicode MS" panose="020B0604020202020204" pitchFamily="34" charset="-128"/>
              <a:cs typeface="Arial" panose="020B0604020202020204" pitchFamily="34" charset="0"/>
            </a:endParaRPr>
          </a:p>
          <a:p>
            <a:pPr marL="0" indent="0" algn="just">
              <a:buNone/>
            </a:pPr>
            <a:r>
              <a:rPr lang="it-IT" sz="1800" b="1" dirty="0"/>
              <a:t>KEY WORDS:</a:t>
            </a:r>
          </a:p>
          <a:p>
            <a:pPr marL="0" indent="0" algn="just">
              <a:buNone/>
            </a:pPr>
            <a:r>
              <a:rPr lang="it-IT" sz="1800" dirty="0"/>
              <a:t>Valori</a:t>
            </a:r>
          </a:p>
          <a:p>
            <a:pPr marL="0" indent="0" algn="just">
              <a:buNone/>
            </a:pPr>
            <a:r>
              <a:rPr lang="it-IT" sz="1800" dirty="0"/>
              <a:t>Orientare l’agire al bene della persona</a:t>
            </a:r>
          </a:p>
          <a:p>
            <a:pPr marL="0" indent="0" algn="just">
              <a:buNone/>
            </a:pPr>
            <a:r>
              <a:rPr lang="it-IT" sz="1800" dirty="0"/>
              <a:t>Rispetto,  dignità e non discriminazione</a:t>
            </a:r>
          </a:p>
          <a:p>
            <a:pPr marL="0" indent="0" algn="just">
              <a:buNone/>
            </a:pPr>
            <a:r>
              <a:rPr lang="it-IT" sz="1800" dirty="0"/>
              <a:t>Relazione di cura</a:t>
            </a:r>
          </a:p>
          <a:p>
            <a:pPr marL="0" indent="0" algn="just">
              <a:buNone/>
            </a:pPr>
            <a:r>
              <a:rPr lang="it-IT" sz="1800" dirty="0"/>
              <a:t>Consulenza etica</a:t>
            </a:r>
          </a:p>
          <a:p>
            <a:pPr marL="0" indent="0" algn="just">
              <a:buNone/>
            </a:pPr>
            <a:r>
              <a:rPr lang="it-IT" sz="1800" dirty="0"/>
              <a:t>Clausola di coscienza</a:t>
            </a:r>
          </a:p>
          <a:p>
            <a:pPr marL="0" indent="0" algn="just">
              <a:buNone/>
            </a:pPr>
            <a:endParaRPr lang="it-IT" sz="1600" dirty="0">
              <a:highlight>
                <a:srgbClr val="FFFF00"/>
              </a:highlight>
              <a:latin typeface="Arial" panose="020B0604020202020204" pitchFamily="34" charset="0"/>
              <a:ea typeface="Arial Unicode MS" panose="020B0604020202020204" pitchFamily="34" charset="-128"/>
              <a:cs typeface="Arial" panose="020B0604020202020204" pitchFamily="34" charset="0"/>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481840" y="281825"/>
            <a:ext cx="8205611" cy="1200329"/>
          </a:xfrm>
          <a:prstGeom prst="rect">
            <a:avLst/>
          </a:prstGeom>
          <a:noFill/>
        </p:spPr>
        <p:txBody>
          <a:bodyPr wrap="square" rtlCol="0">
            <a:spAutoFit/>
          </a:bodyPr>
          <a:lstStyle/>
          <a:p>
            <a:pPr algn="ctr"/>
            <a:r>
              <a:rPr lang="it-IT" sz="2400" b="1" dirty="0">
                <a:latin typeface="HELVETICA" panose="020B0604020202020204" pitchFamily="34" charset="0"/>
                <a:cs typeface="HELVETICA" panose="020B0604020202020204" pitchFamily="34" charset="0"/>
              </a:rPr>
              <a:t>Gli argomenti</a:t>
            </a:r>
          </a:p>
          <a:p>
            <a:pPr algn="ctr"/>
            <a:r>
              <a:rPr lang="it-IT" sz="2400" b="1" dirty="0"/>
              <a:t>Capo I Principi e Valori Professionali </a:t>
            </a:r>
          </a:p>
          <a:p>
            <a:pPr algn="ctr"/>
            <a:endParaRPr lang="it-IT" sz="2400" b="1" dirty="0">
              <a:latin typeface="HELVETICA" panose="020B0604020202020204" pitchFamily="34" charset="0"/>
              <a:cs typeface="HELVETICA" panose="020B0604020202020204" pitchFamily="34" charset="0"/>
            </a:endParaRPr>
          </a:p>
        </p:txBody>
      </p:sp>
      <p:sp>
        <p:nvSpPr>
          <p:cNvPr id="8" name="CasellaDiTesto 7">
            <a:extLst>
              <a:ext uri="{FF2B5EF4-FFF2-40B4-BE49-F238E27FC236}">
                <a16:creationId xmlns:a16="http://schemas.microsoft.com/office/drawing/2014/main" id="{67EEC9DC-8047-43F7-895B-5492E6B60EDF}"/>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4212173801"/>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7" y="1623510"/>
            <a:ext cx="7734895" cy="4383702"/>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1600" dirty="0">
              <a:latin typeface="Arial" panose="020B0604020202020204" pitchFamily="34" charset="0"/>
              <a:ea typeface="Arial Unicode MS" panose="020B0604020202020204" pitchFamily="34" charset="-128"/>
              <a:cs typeface="Arial" panose="020B0604020202020204" pitchFamily="34" charset="0"/>
            </a:endParaRPr>
          </a:p>
          <a:p>
            <a:pPr marL="0" indent="0">
              <a:buNone/>
            </a:pPr>
            <a:r>
              <a:rPr lang="it-IT" sz="1800" b="1" dirty="0"/>
              <a:t>KEY WORDS:</a:t>
            </a:r>
          </a:p>
          <a:p>
            <a:pPr marL="0" indent="0" algn="just">
              <a:buNone/>
            </a:pPr>
            <a:r>
              <a:rPr lang="it-IT" sz="1800" dirty="0"/>
              <a:t>Responsabilità</a:t>
            </a:r>
          </a:p>
          <a:p>
            <a:pPr marL="0" indent="0" algn="just">
              <a:buNone/>
            </a:pPr>
            <a:r>
              <a:rPr lang="it-IT" sz="1800" dirty="0"/>
              <a:t>Cultura della salute</a:t>
            </a:r>
          </a:p>
          <a:p>
            <a:pPr marL="0" indent="0" algn="just">
              <a:buNone/>
            </a:pPr>
            <a:r>
              <a:rPr lang="it-IT" sz="1800" dirty="0"/>
              <a:t>Educare e formare</a:t>
            </a:r>
          </a:p>
          <a:p>
            <a:pPr marL="0" indent="0" algn="just">
              <a:buNone/>
            </a:pPr>
            <a:r>
              <a:rPr lang="it-IT" sz="1800" dirty="0"/>
              <a:t>Studio e Ricerca, Sperimentazione</a:t>
            </a:r>
          </a:p>
          <a:p>
            <a:pPr marL="0" indent="0">
              <a:spcBef>
                <a:spcPts val="954"/>
              </a:spcBef>
              <a:buNone/>
              <a:defRPr/>
            </a:pPr>
            <a:endParaRPr lang="it-IT" sz="1600" dirty="0">
              <a:latin typeface="Arial" panose="020B0604020202020204" pitchFamily="34" charset="0"/>
              <a:ea typeface="Arial Unicode MS" panose="020B0604020202020204" pitchFamily="34" charset="-128"/>
              <a:cs typeface="Arial" panose="020B0604020202020204" pitchFamily="34" charset="0"/>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481840" y="281825"/>
            <a:ext cx="8205611" cy="1200329"/>
          </a:xfrm>
          <a:prstGeom prst="rect">
            <a:avLst/>
          </a:prstGeom>
          <a:noFill/>
        </p:spPr>
        <p:txBody>
          <a:bodyPr wrap="square" rtlCol="0">
            <a:spAutoFit/>
          </a:bodyPr>
          <a:lstStyle/>
          <a:p>
            <a:pPr algn="ctr"/>
            <a:r>
              <a:rPr lang="it-IT" sz="2400" b="1" dirty="0">
                <a:latin typeface="HELVETICA" panose="020B0604020202020204" pitchFamily="34" charset="0"/>
                <a:cs typeface="HELVETICA" panose="020B0604020202020204" pitchFamily="34" charset="0"/>
              </a:rPr>
              <a:t>Gli argomenti</a:t>
            </a:r>
          </a:p>
          <a:p>
            <a:pPr algn="ctr"/>
            <a:r>
              <a:rPr lang="it-IT" sz="2400" b="1" dirty="0"/>
              <a:t>Capo II Responsabilità Assistenziale</a:t>
            </a:r>
          </a:p>
          <a:p>
            <a:pPr algn="ctr"/>
            <a:endParaRPr lang="it-IT" sz="2400" b="1" dirty="0">
              <a:latin typeface="HELVETICA" panose="020B0604020202020204" pitchFamily="34" charset="0"/>
              <a:cs typeface="HELVETICA" panose="020B0604020202020204" pitchFamily="34" charset="0"/>
            </a:endParaRPr>
          </a:p>
        </p:txBody>
      </p:sp>
      <p:sp>
        <p:nvSpPr>
          <p:cNvPr id="8" name="CasellaDiTesto 7">
            <a:extLst>
              <a:ext uri="{FF2B5EF4-FFF2-40B4-BE49-F238E27FC236}">
                <a16:creationId xmlns:a16="http://schemas.microsoft.com/office/drawing/2014/main" id="{67EEC9DC-8047-43F7-895B-5492E6B60EDF}"/>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401298956"/>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1499191"/>
            <a:ext cx="7734895" cy="4678142"/>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1600" dirty="0">
              <a:latin typeface="Arial" panose="020B0604020202020204" pitchFamily="34" charset="0"/>
              <a:ea typeface="Arial Unicode MS" panose="020B0604020202020204" pitchFamily="34" charset="-128"/>
              <a:cs typeface="Arial" panose="020B0604020202020204" pitchFamily="34" charset="0"/>
            </a:endParaRPr>
          </a:p>
          <a:p>
            <a:pPr marL="0" indent="0" algn="just">
              <a:buNone/>
            </a:pPr>
            <a:r>
              <a:rPr lang="it-IT" sz="1800" b="1" dirty="0"/>
              <a:t>KEY WORDS:</a:t>
            </a:r>
          </a:p>
          <a:p>
            <a:pPr marL="0" indent="0" algn="just">
              <a:buNone/>
            </a:pPr>
            <a:r>
              <a:rPr lang="it-IT" sz="1800" dirty="0"/>
              <a:t>Condivisione </a:t>
            </a:r>
          </a:p>
          <a:p>
            <a:pPr marL="0" indent="0" algn="just">
              <a:buNone/>
            </a:pPr>
            <a:r>
              <a:rPr lang="it-IT" sz="1800" dirty="0"/>
              <a:t>Collaborazione</a:t>
            </a:r>
          </a:p>
          <a:p>
            <a:pPr marL="0" indent="0" algn="just">
              <a:buNone/>
            </a:pPr>
            <a:r>
              <a:rPr lang="it-IT" sz="1800" dirty="0"/>
              <a:t>Posizione di protezione</a:t>
            </a:r>
          </a:p>
          <a:p>
            <a:pPr marL="0" indent="0" algn="just">
              <a:buNone/>
            </a:pPr>
            <a:r>
              <a:rPr lang="it-IT" sz="1800" dirty="0"/>
              <a:t>Informazione</a:t>
            </a:r>
          </a:p>
          <a:p>
            <a:pPr marL="0" indent="0" algn="just">
              <a:buNone/>
            </a:pPr>
            <a:endParaRPr lang="it-IT" sz="1800" b="1" dirty="0"/>
          </a:p>
          <a:p>
            <a:pPr marL="0" indent="0">
              <a:spcBef>
                <a:spcPts val="954"/>
              </a:spcBef>
              <a:buNone/>
              <a:defRPr/>
            </a:pPr>
            <a:endParaRPr lang="it-IT" sz="1600" dirty="0">
              <a:latin typeface="Arial" panose="020B0604020202020204" pitchFamily="34" charset="0"/>
              <a:ea typeface="Arial Unicode MS" panose="020B0604020202020204" pitchFamily="34" charset="-128"/>
              <a:cs typeface="Arial" panose="020B0604020202020204" pitchFamily="34" charset="0"/>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481840" y="281825"/>
            <a:ext cx="8205611" cy="1200329"/>
          </a:xfrm>
          <a:prstGeom prst="rect">
            <a:avLst/>
          </a:prstGeom>
          <a:noFill/>
        </p:spPr>
        <p:txBody>
          <a:bodyPr wrap="square" rtlCol="0">
            <a:spAutoFit/>
          </a:bodyPr>
          <a:lstStyle/>
          <a:p>
            <a:pPr algn="ctr"/>
            <a:r>
              <a:rPr lang="it-IT" sz="2400" b="1" dirty="0">
                <a:latin typeface="HELVETICA" panose="020B0604020202020204" pitchFamily="34" charset="0"/>
                <a:cs typeface="HELVETICA" panose="020B0604020202020204" pitchFamily="34" charset="0"/>
              </a:rPr>
              <a:t>Gli argomenti:</a:t>
            </a:r>
          </a:p>
          <a:p>
            <a:pPr algn="ctr"/>
            <a:r>
              <a:rPr lang="it-IT" sz="2400" b="1" dirty="0"/>
              <a:t>Capo III Rapporti Professionali </a:t>
            </a:r>
          </a:p>
          <a:p>
            <a:pPr algn="ctr"/>
            <a:r>
              <a:rPr lang="it-IT" sz="2400" b="1" dirty="0">
                <a:latin typeface="HELVETICA" panose="020B0604020202020204" pitchFamily="34" charset="0"/>
                <a:cs typeface="HELVETICA" panose="020B0604020202020204" pitchFamily="34" charset="0"/>
              </a:rPr>
              <a:t> </a:t>
            </a:r>
          </a:p>
        </p:txBody>
      </p:sp>
      <p:sp>
        <p:nvSpPr>
          <p:cNvPr id="8" name="CasellaDiTesto 7">
            <a:extLst>
              <a:ext uri="{FF2B5EF4-FFF2-40B4-BE49-F238E27FC236}">
                <a16:creationId xmlns:a16="http://schemas.microsoft.com/office/drawing/2014/main" id="{67EEC9DC-8047-43F7-895B-5492E6B60EDF}"/>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2041927479"/>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7" y="1194353"/>
            <a:ext cx="7734895" cy="4486756"/>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lnSpc>
                <a:spcPct val="150000"/>
              </a:lnSpc>
              <a:buNone/>
            </a:pPr>
            <a:r>
              <a:rPr lang="it-IT" sz="1800" b="1" dirty="0"/>
              <a:t>KEY WORDS:</a:t>
            </a:r>
            <a:r>
              <a:rPr lang="it-IT" sz="1800" dirty="0"/>
              <a:t>	</a:t>
            </a:r>
            <a:br>
              <a:rPr lang="it-IT" sz="1800" dirty="0"/>
            </a:br>
            <a:r>
              <a:rPr lang="it-IT" sz="1800" dirty="0"/>
              <a:t>Tempo di cura </a:t>
            </a:r>
          </a:p>
          <a:p>
            <a:pPr marL="0" indent="0" algn="just">
              <a:buNone/>
            </a:pPr>
            <a:r>
              <a:rPr lang="it-IT" sz="1800" dirty="0"/>
              <a:t>Relazione con la persona </a:t>
            </a:r>
            <a:r>
              <a:rPr lang="it-IT" sz="1800" dirty="0" err="1"/>
              <a:t>assitita</a:t>
            </a:r>
            <a:endParaRPr lang="it-IT" sz="1800" dirty="0"/>
          </a:p>
          <a:p>
            <a:pPr marL="0" indent="0" algn="just">
              <a:buNone/>
            </a:pPr>
            <a:r>
              <a:rPr lang="it-IT" sz="1800" dirty="0"/>
              <a:t>Fine vita</a:t>
            </a:r>
          </a:p>
          <a:p>
            <a:pPr marL="0" indent="0" algn="just">
              <a:buNone/>
            </a:pPr>
            <a:r>
              <a:rPr lang="it-IT" sz="1800" dirty="0"/>
              <a:t>Minori</a:t>
            </a:r>
          </a:p>
          <a:p>
            <a:pPr marL="0" indent="0" algn="just">
              <a:buNone/>
            </a:pPr>
            <a:r>
              <a:rPr lang="it-IT" sz="1800" dirty="0"/>
              <a:t>Volontà di limite agli interventi</a:t>
            </a:r>
          </a:p>
          <a:p>
            <a:pPr marL="0" indent="0" algn="just">
              <a:buNone/>
            </a:pPr>
            <a:r>
              <a:rPr lang="it-IT" sz="1800" dirty="0"/>
              <a:t>Donazione</a:t>
            </a:r>
          </a:p>
          <a:p>
            <a:pPr marL="0" indent="0">
              <a:spcBef>
                <a:spcPts val="954"/>
              </a:spcBef>
              <a:buNone/>
              <a:defRPr/>
            </a:pPr>
            <a:endParaRPr lang="it-IT" sz="1600" dirty="0">
              <a:latin typeface="Arial" panose="020B0604020202020204" pitchFamily="34" charset="0"/>
              <a:ea typeface="Arial Unicode MS" panose="020B0604020202020204" pitchFamily="34" charset="-128"/>
              <a:cs typeface="Arial" panose="020B0604020202020204" pitchFamily="34" charset="0"/>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481840" y="281825"/>
            <a:ext cx="8205611" cy="1200329"/>
          </a:xfrm>
          <a:prstGeom prst="rect">
            <a:avLst/>
          </a:prstGeom>
          <a:noFill/>
        </p:spPr>
        <p:txBody>
          <a:bodyPr wrap="square" rtlCol="0">
            <a:spAutoFit/>
          </a:bodyPr>
          <a:lstStyle/>
          <a:p>
            <a:pPr algn="ctr"/>
            <a:r>
              <a:rPr lang="it-IT" sz="2400" b="1" dirty="0">
                <a:latin typeface="HELVETICA" panose="020B0604020202020204" pitchFamily="34" charset="0"/>
                <a:cs typeface="HELVETICA" panose="020B0604020202020204" pitchFamily="34" charset="0"/>
              </a:rPr>
              <a:t>Gli argomenti:</a:t>
            </a:r>
          </a:p>
          <a:p>
            <a:pPr algn="ctr"/>
            <a:r>
              <a:rPr lang="it-IT" sz="2400" b="1" dirty="0"/>
              <a:t>Capo IV Rapporti con le Persone Assistite</a:t>
            </a:r>
          </a:p>
          <a:p>
            <a:pPr algn="ctr"/>
            <a:endParaRPr lang="it-IT" sz="2400" b="1" dirty="0">
              <a:latin typeface="HELVETICA" panose="020B0604020202020204" pitchFamily="34" charset="0"/>
              <a:cs typeface="HELVETICA" panose="020B0604020202020204" pitchFamily="34" charset="0"/>
            </a:endParaRPr>
          </a:p>
        </p:txBody>
      </p:sp>
      <p:sp>
        <p:nvSpPr>
          <p:cNvPr id="8" name="CasellaDiTesto 7">
            <a:extLst>
              <a:ext uri="{FF2B5EF4-FFF2-40B4-BE49-F238E27FC236}">
                <a16:creationId xmlns:a16="http://schemas.microsoft.com/office/drawing/2014/main" id="{67EEC9DC-8047-43F7-895B-5492E6B60EDF}"/>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1294940153"/>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1371599"/>
            <a:ext cx="7734895" cy="4805733"/>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1600" dirty="0">
              <a:latin typeface="Arial" panose="020B0604020202020204" pitchFamily="34" charset="0"/>
              <a:ea typeface="Arial Unicode MS" panose="020B0604020202020204" pitchFamily="34" charset="-128"/>
              <a:cs typeface="Arial" panose="020B0604020202020204" pitchFamily="34" charset="0"/>
            </a:endParaRPr>
          </a:p>
          <a:p>
            <a:pPr marL="0" indent="0" fontAlgn="base">
              <a:buNone/>
            </a:pPr>
            <a:r>
              <a:rPr lang="it-IT" sz="1800" b="1" dirty="0"/>
              <a:t>KEY WORDS:</a:t>
            </a:r>
          </a:p>
          <a:p>
            <a:pPr marL="0" indent="0" fontAlgn="base">
              <a:buNone/>
            </a:pPr>
            <a:r>
              <a:rPr lang="it-IT" sz="1800" dirty="0"/>
              <a:t>Comportamento </a:t>
            </a:r>
          </a:p>
          <a:p>
            <a:pPr marL="0" indent="0" fontAlgn="base">
              <a:buNone/>
            </a:pPr>
            <a:r>
              <a:rPr lang="it-IT" sz="1800" dirty="0"/>
              <a:t>Mezzi informatici e social media </a:t>
            </a:r>
          </a:p>
          <a:p>
            <a:pPr marL="0" indent="0" fontAlgn="base">
              <a:buNone/>
            </a:pPr>
            <a:r>
              <a:rPr lang="it-IT" sz="1800" dirty="0"/>
              <a:t>Valori</a:t>
            </a:r>
          </a:p>
          <a:p>
            <a:pPr marL="0" indent="0" fontAlgn="base">
              <a:buNone/>
            </a:pPr>
            <a:r>
              <a:rPr lang="it-IT" sz="1800" dirty="0"/>
              <a:t>Dialogo e confronto in modo etico</a:t>
            </a:r>
            <a:r>
              <a:rPr lang="it-IT" sz="1800" dirty="0">
                <a:solidFill>
                  <a:srgbClr val="D9222A"/>
                </a:solidFill>
              </a:rPr>
              <a:t> </a:t>
            </a:r>
          </a:p>
          <a:p>
            <a:pPr marL="0" indent="0" algn="just">
              <a:buNone/>
            </a:pPr>
            <a:endParaRPr lang="it-IT" sz="1800" dirty="0"/>
          </a:p>
          <a:p>
            <a:pPr marL="0" indent="0" algn="just">
              <a:buNone/>
            </a:pPr>
            <a:endParaRPr lang="it-IT" sz="1800" dirty="0"/>
          </a:p>
          <a:p>
            <a:pPr marL="0" indent="0">
              <a:spcBef>
                <a:spcPts val="954"/>
              </a:spcBef>
              <a:buNone/>
              <a:defRPr/>
            </a:pPr>
            <a:endParaRPr lang="it-IT" sz="1600" dirty="0">
              <a:latin typeface="Arial" panose="020B0604020202020204" pitchFamily="34" charset="0"/>
              <a:ea typeface="Arial Unicode MS" panose="020B0604020202020204" pitchFamily="34" charset="-128"/>
              <a:cs typeface="Arial" panose="020B0604020202020204" pitchFamily="34" charset="0"/>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481840" y="281825"/>
            <a:ext cx="8205611" cy="1200329"/>
          </a:xfrm>
          <a:prstGeom prst="rect">
            <a:avLst/>
          </a:prstGeom>
          <a:noFill/>
        </p:spPr>
        <p:txBody>
          <a:bodyPr wrap="square" rtlCol="0">
            <a:spAutoFit/>
          </a:bodyPr>
          <a:lstStyle/>
          <a:p>
            <a:pPr algn="ctr"/>
            <a:r>
              <a:rPr lang="it-IT" sz="2400" b="1" dirty="0">
                <a:latin typeface="HELVETICA" panose="020B0604020202020204" pitchFamily="34" charset="0"/>
                <a:cs typeface="HELVETICA" panose="020B0604020202020204" pitchFamily="34" charset="0"/>
              </a:rPr>
              <a:t>Gli argomenti: </a:t>
            </a:r>
          </a:p>
          <a:p>
            <a:pPr algn="ctr"/>
            <a:r>
              <a:rPr lang="it-IT" sz="2400" b="1" dirty="0"/>
              <a:t>Capo V Comunicazione </a:t>
            </a:r>
          </a:p>
          <a:p>
            <a:pPr algn="ctr"/>
            <a:endParaRPr lang="it-IT" sz="2400" b="1" dirty="0">
              <a:latin typeface="HELVETICA" panose="020B0604020202020204" pitchFamily="34" charset="0"/>
              <a:cs typeface="HELVETICA" panose="020B0604020202020204" pitchFamily="34" charset="0"/>
            </a:endParaRPr>
          </a:p>
        </p:txBody>
      </p:sp>
      <p:sp>
        <p:nvSpPr>
          <p:cNvPr id="8" name="CasellaDiTesto 7">
            <a:extLst>
              <a:ext uri="{FF2B5EF4-FFF2-40B4-BE49-F238E27FC236}">
                <a16:creationId xmlns:a16="http://schemas.microsoft.com/office/drawing/2014/main" id="{67EEC9DC-8047-43F7-895B-5492E6B60EDF}"/>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1004574765"/>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7" y="1935125"/>
            <a:ext cx="7734895" cy="2594345"/>
          </a:xfrm>
          <a:prstGeom prst="rect">
            <a:avLst/>
          </a:prstGeom>
        </p:spPr>
        <p:txBody>
          <a:bodyPr rtlCol="0">
            <a:normAutofit lnSpcReduction="10000"/>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fontAlgn="base">
              <a:buNone/>
            </a:pPr>
            <a:r>
              <a:rPr lang="it-IT" b="1" dirty="0"/>
              <a:t>KEY WORDS: </a:t>
            </a:r>
          </a:p>
          <a:p>
            <a:pPr marL="0" indent="0" fontAlgn="base">
              <a:buNone/>
            </a:pPr>
            <a:r>
              <a:rPr lang="it-IT" sz="1800" dirty="0"/>
              <a:t>Responsabilità organizzativa</a:t>
            </a:r>
          </a:p>
          <a:p>
            <a:pPr marL="0" indent="0" fontAlgn="base">
              <a:buNone/>
            </a:pPr>
            <a:r>
              <a:rPr lang="it-IT" sz="1800" dirty="0"/>
              <a:t>Governo clinico</a:t>
            </a:r>
          </a:p>
          <a:p>
            <a:pPr marL="0" indent="0" fontAlgn="base">
              <a:buNone/>
            </a:pPr>
            <a:r>
              <a:rPr lang="it-IT" sz="1800" dirty="0"/>
              <a:t>Risoluzione dei contrasti</a:t>
            </a:r>
          </a:p>
          <a:p>
            <a:pPr marL="0" indent="0" fontAlgn="base">
              <a:buNone/>
            </a:pPr>
            <a:r>
              <a:rPr lang="it-IT" sz="1800" dirty="0"/>
              <a:t>Contenzione</a:t>
            </a:r>
          </a:p>
          <a:p>
            <a:pPr marL="0" indent="0" fontAlgn="base">
              <a:buNone/>
            </a:pPr>
            <a:r>
              <a:rPr lang="it-IT" sz="1800" dirty="0"/>
              <a:t>Attività inappropriate</a:t>
            </a:r>
            <a:r>
              <a:rPr lang="it-IT" dirty="0"/>
              <a:t> </a:t>
            </a:r>
          </a:p>
          <a:p>
            <a:pPr marL="0" indent="0" algn="just">
              <a:buNone/>
            </a:pPr>
            <a:endParaRPr lang="it-IT" sz="1800" dirty="0"/>
          </a:p>
          <a:p>
            <a:pPr marL="0" indent="0">
              <a:spcBef>
                <a:spcPts val="954"/>
              </a:spcBef>
              <a:buNone/>
              <a:defRPr/>
            </a:pPr>
            <a:endParaRPr lang="it-IT" sz="1600" dirty="0">
              <a:latin typeface="Arial" panose="020B0604020202020204" pitchFamily="34" charset="0"/>
              <a:ea typeface="Arial Unicode MS" panose="020B0604020202020204" pitchFamily="34" charset="-128"/>
              <a:cs typeface="Arial" panose="020B0604020202020204" pitchFamily="34" charset="0"/>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481840" y="281825"/>
            <a:ext cx="8205611" cy="1200329"/>
          </a:xfrm>
          <a:prstGeom prst="rect">
            <a:avLst/>
          </a:prstGeom>
          <a:noFill/>
        </p:spPr>
        <p:txBody>
          <a:bodyPr wrap="square" rtlCol="0">
            <a:spAutoFit/>
          </a:bodyPr>
          <a:lstStyle/>
          <a:p>
            <a:pPr algn="ctr"/>
            <a:r>
              <a:rPr lang="it-IT" sz="2400" b="1" dirty="0">
                <a:latin typeface="HELVETICA" panose="020B0604020202020204" pitchFamily="34" charset="0"/>
                <a:cs typeface="HELVETICA" panose="020B0604020202020204" pitchFamily="34" charset="0"/>
              </a:rPr>
              <a:t>Gli argomenti: </a:t>
            </a:r>
          </a:p>
          <a:p>
            <a:pPr algn="ctr"/>
            <a:r>
              <a:rPr lang="it-IT" sz="2400" b="1" dirty="0"/>
              <a:t>Capo VI Organizzazione Sanitaria </a:t>
            </a:r>
          </a:p>
          <a:p>
            <a:pPr algn="ctr"/>
            <a:r>
              <a:rPr lang="it-IT" sz="2400" b="1" dirty="0">
                <a:latin typeface="HELVETICA" panose="020B0604020202020204" pitchFamily="34" charset="0"/>
                <a:cs typeface="HELVETICA" panose="020B0604020202020204" pitchFamily="34" charset="0"/>
              </a:rPr>
              <a:t> </a:t>
            </a:r>
          </a:p>
        </p:txBody>
      </p:sp>
      <p:sp>
        <p:nvSpPr>
          <p:cNvPr id="8" name="CasellaDiTesto 7">
            <a:extLst>
              <a:ext uri="{FF2B5EF4-FFF2-40B4-BE49-F238E27FC236}">
                <a16:creationId xmlns:a16="http://schemas.microsoft.com/office/drawing/2014/main" id="{67EEC9DC-8047-43F7-895B-5492E6B60EDF}"/>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3033259597"/>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1600" dirty="0">
              <a:latin typeface="Arial" panose="020B0604020202020204" pitchFamily="34" charset="0"/>
              <a:ea typeface="Arial Unicode MS" panose="020B0604020202020204" pitchFamily="34" charset="-128"/>
              <a:cs typeface="Arial" panose="020B0604020202020204" pitchFamily="34" charset="0"/>
            </a:endParaRPr>
          </a:p>
          <a:p>
            <a:pPr marL="0" indent="0" algn="just">
              <a:buNone/>
            </a:pPr>
            <a:endParaRPr lang="it-IT" sz="1800" dirty="0"/>
          </a:p>
          <a:p>
            <a:pPr marL="0" indent="0" algn="just">
              <a:buNone/>
            </a:pPr>
            <a:endParaRPr lang="it-IT" sz="1800" dirty="0"/>
          </a:p>
          <a:p>
            <a:pPr marL="0" indent="0" algn="just">
              <a:buNone/>
            </a:pPr>
            <a:r>
              <a:rPr lang="it-IT" b="1" dirty="0"/>
              <a:t>KEY WORDS: </a:t>
            </a:r>
          </a:p>
          <a:p>
            <a:pPr marL="0" indent="0" algn="just">
              <a:buNone/>
            </a:pPr>
            <a:r>
              <a:rPr lang="it-IT" dirty="0"/>
              <a:t>Leale concorrenza  ed equo compenso </a:t>
            </a:r>
          </a:p>
          <a:p>
            <a:pPr marL="0" indent="0" algn="just">
              <a:buNone/>
            </a:pPr>
            <a:r>
              <a:rPr lang="it-IT" dirty="0"/>
              <a:t>Sicurezza </a:t>
            </a:r>
          </a:p>
          <a:p>
            <a:pPr marL="0" indent="0" algn="just">
              <a:buNone/>
            </a:pPr>
            <a:r>
              <a:rPr lang="it-IT" dirty="0"/>
              <a:t>Contratto di cura </a:t>
            </a:r>
            <a:endParaRPr lang="it-IT" sz="1800" b="1" dirty="0"/>
          </a:p>
          <a:p>
            <a:pPr marL="0" indent="0" algn="just">
              <a:buNone/>
            </a:pPr>
            <a:endParaRPr lang="it-IT" sz="1600" dirty="0">
              <a:latin typeface="Arial" panose="020B0604020202020204" pitchFamily="34" charset="0"/>
              <a:ea typeface="Arial Unicode MS" panose="020B0604020202020204" pitchFamily="34" charset="-128"/>
              <a:cs typeface="Arial" panose="020B0604020202020204" pitchFamily="34" charset="0"/>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0" y="274985"/>
            <a:ext cx="8205611" cy="1200329"/>
          </a:xfrm>
          <a:prstGeom prst="rect">
            <a:avLst/>
          </a:prstGeom>
          <a:noFill/>
        </p:spPr>
        <p:txBody>
          <a:bodyPr wrap="square" rtlCol="0">
            <a:spAutoFit/>
          </a:bodyPr>
          <a:lstStyle/>
          <a:p>
            <a:pPr algn="ctr"/>
            <a:r>
              <a:rPr lang="it-IT" sz="2400" b="1" dirty="0">
                <a:latin typeface="HELVETICA" panose="020B0604020202020204" pitchFamily="34" charset="0"/>
                <a:cs typeface="HELVETICA" panose="020B0604020202020204" pitchFamily="34" charset="0"/>
              </a:rPr>
              <a:t>Gli argomenti: </a:t>
            </a:r>
          </a:p>
          <a:p>
            <a:pPr algn="ctr"/>
            <a:r>
              <a:rPr lang="it-IT" sz="2400" b="1" dirty="0"/>
              <a:t>Capo VII Libera Professione </a:t>
            </a:r>
            <a:endParaRPr lang="it-IT" sz="2400" b="1" dirty="0">
              <a:solidFill>
                <a:srgbClr val="D9222A"/>
              </a:solidFill>
            </a:endParaRPr>
          </a:p>
          <a:p>
            <a:pPr algn="ctr"/>
            <a:endParaRPr lang="it-IT" sz="2400" b="1" dirty="0">
              <a:latin typeface="HELVETICA" panose="020B0604020202020204" pitchFamily="34" charset="0"/>
              <a:cs typeface="HELVETICA" panose="020B0604020202020204" pitchFamily="34" charset="0"/>
            </a:endParaRPr>
          </a:p>
        </p:txBody>
      </p:sp>
      <p:sp>
        <p:nvSpPr>
          <p:cNvPr id="8" name="CasellaDiTesto 7">
            <a:extLst>
              <a:ext uri="{FF2B5EF4-FFF2-40B4-BE49-F238E27FC236}">
                <a16:creationId xmlns:a16="http://schemas.microsoft.com/office/drawing/2014/main" id="{67EEC9DC-8047-43F7-895B-5492E6B60EDF}"/>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2022685023"/>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1475313"/>
            <a:ext cx="7734895" cy="4702019"/>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1600" dirty="0">
              <a:latin typeface="Arial" panose="020B0604020202020204" pitchFamily="34" charset="0"/>
              <a:ea typeface="Arial Unicode MS" panose="020B0604020202020204" pitchFamily="34" charset="-128"/>
              <a:cs typeface="Arial" panose="020B0604020202020204" pitchFamily="34" charset="0"/>
            </a:endParaRPr>
          </a:p>
          <a:p>
            <a:pPr marL="0" indent="0">
              <a:buNone/>
            </a:pPr>
            <a:r>
              <a:rPr lang="it-IT" b="1" dirty="0"/>
              <a:t>KEY WORDS:	</a:t>
            </a:r>
            <a:br>
              <a:rPr lang="it-IT" dirty="0"/>
            </a:br>
            <a:endParaRPr lang="it-IT" dirty="0"/>
          </a:p>
          <a:p>
            <a:pPr marL="0" indent="0">
              <a:buNone/>
            </a:pPr>
            <a:r>
              <a:rPr lang="it-IT" sz="1800" dirty="0"/>
              <a:t>Rispetto delle indicazioni </a:t>
            </a:r>
            <a:r>
              <a:rPr lang="it-IT" sz="1800" dirty="0" err="1"/>
              <a:t>ordinistiche</a:t>
            </a:r>
            <a:r>
              <a:rPr lang="it-IT" sz="1800" dirty="0"/>
              <a:t> </a:t>
            </a:r>
          </a:p>
          <a:p>
            <a:pPr marL="0" indent="0" algn="just">
              <a:buNone/>
            </a:pPr>
            <a:r>
              <a:rPr lang="it-IT" sz="1800" dirty="0"/>
              <a:t>Responsabilità verso sé stessi</a:t>
            </a:r>
          </a:p>
          <a:p>
            <a:pPr marL="0" indent="0" algn="just">
              <a:buNone/>
            </a:pPr>
            <a:r>
              <a:rPr lang="it-IT" sz="1800" dirty="0"/>
              <a:t>Attività </a:t>
            </a:r>
            <a:r>
              <a:rPr lang="it-IT" sz="1800" dirty="0" err="1"/>
              <a:t>consulenziale</a:t>
            </a:r>
            <a:r>
              <a:rPr lang="it-IT" sz="1800" dirty="0"/>
              <a:t> e peritale</a:t>
            </a:r>
          </a:p>
          <a:p>
            <a:pPr marL="0" indent="0" algn="just">
              <a:buNone/>
            </a:pPr>
            <a:r>
              <a:rPr lang="it-IT" sz="1800" dirty="0"/>
              <a:t>Rappresentanza professionale </a:t>
            </a:r>
          </a:p>
          <a:p>
            <a:pPr marL="0" indent="0">
              <a:spcBef>
                <a:spcPts val="954"/>
              </a:spcBef>
              <a:buNone/>
              <a:defRPr/>
            </a:pPr>
            <a:endParaRPr lang="it-IT" sz="1600" dirty="0">
              <a:latin typeface="Arial" panose="020B0604020202020204" pitchFamily="34" charset="0"/>
              <a:ea typeface="Arial Unicode MS" panose="020B0604020202020204" pitchFamily="34" charset="-128"/>
              <a:cs typeface="Arial" panose="020B0604020202020204" pitchFamily="34" charset="0"/>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246483" y="274985"/>
            <a:ext cx="8205611" cy="1200329"/>
          </a:xfrm>
          <a:prstGeom prst="rect">
            <a:avLst/>
          </a:prstGeom>
          <a:noFill/>
        </p:spPr>
        <p:txBody>
          <a:bodyPr wrap="square" rtlCol="0">
            <a:spAutoFit/>
          </a:bodyPr>
          <a:lstStyle/>
          <a:p>
            <a:pPr algn="ctr"/>
            <a:r>
              <a:rPr lang="it-IT" sz="2400" b="1" dirty="0">
                <a:latin typeface="HELVETICA" panose="020B0604020202020204" pitchFamily="34" charset="0"/>
                <a:cs typeface="HELVETICA" panose="020B0604020202020204" pitchFamily="34" charset="0"/>
              </a:rPr>
              <a:t>Gli argomenti: </a:t>
            </a:r>
          </a:p>
          <a:p>
            <a:pPr algn="ctr"/>
            <a:r>
              <a:rPr lang="it-IT" sz="2400" b="1" dirty="0"/>
              <a:t>Capo VIII Disposizioni Finali</a:t>
            </a:r>
            <a:endParaRPr lang="it-IT" sz="2400" b="1" dirty="0">
              <a:solidFill>
                <a:srgbClr val="D9222A"/>
              </a:solidFill>
            </a:endParaRPr>
          </a:p>
          <a:p>
            <a:pPr algn="ctr"/>
            <a:endParaRPr lang="it-IT" sz="2400" b="1" dirty="0">
              <a:latin typeface="HELVETICA" panose="020B0604020202020204" pitchFamily="34" charset="0"/>
              <a:cs typeface="HELVETICA" panose="020B0604020202020204" pitchFamily="34" charset="0"/>
            </a:endParaRPr>
          </a:p>
        </p:txBody>
      </p:sp>
      <p:sp>
        <p:nvSpPr>
          <p:cNvPr id="8" name="CasellaDiTesto 7">
            <a:extLst>
              <a:ext uri="{FF2B5EF4-FFF2-40B4-BE49-F238E27FC236}">
                <a16:creationId xmlns:a16="http://schemas.microsoft.com/office/drawing/2014/main" id="{67EEC9DC-8047-43F7-895B-5492E6B60EDF}"/>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966000519"/>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La contenzione</a:t>
            </a:r>
          </a:p>
        </p:txBody>
      </p:sp>
      <p:sp>
        <p:nvSpPr>
          <p:cNvPr id="3" name="Segnaposto contenuto 2"/>
          <p:cNvSpPr>
            <a:spLocks noGrp="1"/>
          </p:cNvSpPr>
          <p:nvPr>
            <p:ph idx="1"/>
          </p:nvPr>
        </p:nvSpPr>
        <p:spPr/>
        <p:txBody>
          <a:bodyPr/>
          <a:lstStyle/>
          <a:p>
            <a:endParaRPr lang="it-IT" dirty="0"/>
          </a:p>
          <a:p>
            <a:endParaRPr lang="it-IT" dirty="0"/>
          </a:p>
          <a:p>
            <a:pPr marL="0" indent="0" algn="ctr">
              <a:buNone/>
            </a:pPr>
            <a:r>
              <a:rPr lang="it-IT" sz="4411" dirty="0"/>
              <a:t>L’opportunità di un articolo</a:t>
            </a:r>
          </a:p>
          <a:p>
            <a:pPr marL="0" indent="0" algn="ctr">
              <a:buNone/>
            </a:pPr>
            <a:r>
              <a:rPr lang="it-IT" sz="4411" dirty="0"/>
              <a:t> nel Codice deontologico</a:t>
            </a:r>
          </a:p>
        </p:txBody>
      </p:sp>
    </p:spTree>
    <p:extLst>
      <p:ext uri="{BB962C8B-B14F-4D97-AF65-F5344CB8AC3E}">
        <p14:creationId xmlns:p14="http://schemas.microsoft.com/office/powerpoint/2010/main" val="39235939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normAutofit/>
          </a:bodyPr>
          <a:lstStyle/>
          <a:p>
            <a:r>
              <a:rPr lang="it-IT" dirty="0"/>
              <a:t>Il caso </a:t>
            </a:r>
            <a:br>
              <a:rPr lang="it-IT" dirty="0"/>
            </a:br>
            <a:r>
              <a:rPr lang="it-IT" dirty="0"/>
              <a:t>Mastrogiovanni</a:t>
            </a:r>
          </a:p>
        </p:txBody>
      </p:sp>
      <p:pic>
        <p:nvPicPr>
          <p:cNvPr id="5" name="Immagine 4" descr="87 or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1878" y="1678613"/>
            <a:ext cx="3976012" cy="5196850"/>
          </a:xfrm>
          <a:prstGeom prst="rect">
            <a:avLst/>
          </a:prstGeom>
        </p:spPr>
      </p:pic>
    </p:spTree>
    <p:extLst>
      <p:ext uri="{BB962C8B-B14F-4D97-AF65-F5344CB8AC3E}">
        <p14:creationId xmlns:p14="http://schemas.microsoft.com/office/powerpoint/2010/main" val="1647063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a:t>La contenzione: </a:t>
            </a:r>
            <a:br>
              <a:rPr lang="it-IT" dirty="0"/>
            </a:br>
            <a:r>
              <a:rPr lang="it-IT" dirty="0"/>
              <a:t>il codice del 2009</a:t>
            </a:r>
            <a:endParaRPr lang="it-IT" sz="3108" dirty="0"/>
          </a:p>
        </p:txBody>
      </p:sp>
      <p:sp>
        <p:nvSpPr>
          <p:cNvPr id="3" name="Segnaposto contenuto 2"/>
          <p:cNvSpPr>
            <a:spLocks noGrp="1"/>
          </p:cNvSpPr>
          <p:nvPr>
            <p:ph idx="1"/>
          </p:nvPr>
        </p:nvSpPr>
        <p:spPr/>
        <p:txBody>
          <a:bodyPr/>
          <a:lstStyle/>
          <a:p>
            <a:endParaRPr lang="it-IT" dirty="0">
              <a:latin typeface="Tahoma" charset="0"/>
            </a:endParaRPr>
          </a:p>
          <a:p>
            <a:r>
              <a:rPr lang="it-IT" dirty="0">
                <a:latin typeface="Tahoma" charset="0"/>
              </a:rPr>
              <a:t>L'infermiere si adopera affinché il ricorso alla contenzione sia evento straordinario, sostenuto da prescrizione medica </a:t>
            </a:r>
            <a:r>
              <a:rPr lang="it-IT" b="1" dirty="0">
                <a:latin typeface="Tahoma" charset="0"/>
              </a:rPr>
              <a:t>o da documentate valutazioni assistenziali.</a:t>
            </a:r>
          </a:p>
          <a:p>
            <a:endParaRPr lang="it-IT" dirty="0"/>
          </a:p>
        </p:txBody>
      </p:sp>
    </p:spTree>
    <p:extLst>
      <p:ext uri="{BB962C8B-B14F-4D97-AF65-F5344CB8AC3E}">
        <p14:creationId xmlns:p14="http://schemas.microsoft.com/office/powerpoint/2010/main" val="29540119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La sentenza della Cassazione</a:t>
            </a:r>
          </a:p>
        </p:txBody>
      </p:sp>
      <p:sp>
        <p:nvSpPr>
          <p:cNvPr id="3" name="Segnaposto contenuto 2"/>
          <p:cNvSpPr>
            <a:spLocks noGrp="1"/>
          </p:cNvSpPr>
          <p:nvPr>
            <p:ph idx="1"/>
          </p:nvPr>
        </p:nvSpPr>
        <p:spPr/>
        <p:txBody>
          <a:bodyPr/>
          <a:lstStyle/>
          <a:p>
            <a:endParaRPr lang="it-IT" dirty="0"/>
          </a:p>
          <a:p>
            <a:pPr marL="0" indent="0" algn="ctr">
              <a:buNone/>
            </a:pPr>
            <a:r>
              <a:rPr lang="it-IT" sz="3609" b="1" dirty="0">
                <a:latin typeface="+mj-lt"/>
              </a:rPr>
              <a:t>Corte di cassazione </a:t>
            </a:r>
          </a:p>
          <a:p>
            <a:pPr marL="0" indent="0" algn="ctr">
              <a:buNone/>
            </a:pPr>
            <a:r>
              <a:rPr lang="it-IT" sz="3609" b="1" dirty="0">
                <a:latin typeface="+mj-lt"/>
              </a:rPr>
              <a:t>Sezione VI, </a:t>
            </a:r>
          </a:p>
          <a:p>
            <a:pPr marL="0" indent="0" algn="ctr">
              <a:buNone/>
            </a:pPr>
            <a:r>
              <a:rPr lang="it-IT" sz="3609" b="1" dirty="0">
                <a:latin typeface="+mj-lt"/>
              </a:rPr>
              <a:t>sentenza 20 giugno 2018, n. 50498</a:t>
            </a:r>
          </a:p>
        </p:txBody>
      </p:sp>
    </p:spTree>
    <p:extLst>
      <p:ext uri="{BB962C8B-B14F-4D97-AF65-F5344CB8AC3E}">
        <p14:creationId xmlns:p14="http://schemas.microsoft.com/office/powerpoint/2010/main" val="36309441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In virtù di quanto scritto dal Codice deontologico l’infermiere ha</a:t>
            </a:r>
            <a:r>
              <a:rPr lang="mr-IN" dirty="0"/>
              <a:t>…</a:t>
            </a:r>
            <a:endParaRPr lang="it-IT" dirty="0"/>
          </a:p>
        </p:txBody>
      </p:sp>
      <p:sp>
        <p:nvSpPr>
          <p:cNvPr id="3" name="Segnaposto contenuto 2"/>
          <p:cNvSpPr>
            <a:spLocks noGrp="1"/>
          </p:cNvSpPr>
          <p:nvPr>
            <p:ph idx="1"/>
          </p:nvPr>
        </p:nvSpPr>
        <p:spPr/>
        <p:txBody>
          <a:bodyPr>
            <a:normAutofit/>
          </a:bodyPr>
          <a:lstStyle/>
          <a:p>
            <a:r>
              <a:rPr lang="mr-IN" sz="4812" dirty="0"/>
              <a:t>…</a:t>
            </a:r>
            <a:r>
              <a:rPr lang="it-IT" sz="4812" dirty="0"/>
              <a:t>veri e propri obblighi giuridici - autonomi rispetto a quelli previsti a carico del medico</a:t>
            </a:r>
            <a:r>
              <a:rPr lang="mr-IN" sz="4812" dirty="0"/>
              <a:t>…</a:t>
            </a:r>
            <a:endParaRPr lang="it-IT" sz="4812" dirty="0"/>
          </a:p>
          <a:p>
            <a:endParaRPr lang="it-IT" dirty="0"/>
          </a:p>
          <a:p>
            <a:endParaRPr lang="it-IT" dirty="0"/>
          </a:p>
        </p:txBody>
      </p:sp>
    </p:spTree>
    <p:extLst>
      <p:ext uri="{BB962C8B-B14F-4D97-AF65-F5344CB8AC3E}">
        <p14:creationId xmlns:p14="http://schemas.microsoft.com/office/powerpoint/2010/main" val="21734996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La sentenza della Cassazione</a:t>
            </a:r>
          </a:p>
        </p:txBody>
      </p:sp>
      <p:sp>
        <p:nvSpPr>
          <p:cNvPr id="3" name="Segnaposto contenuto 2"/>
          <p:cNvSpPr>
            <a:spLocks noGrp="1"/>
          </p:cNvSpPr>
          <p:nvPr>
            <p:ph idx="1"/>
          </p:nvPr>
        </p:nvSpPr>
        <p:spPr/>
        <p:txBody>
          <a:bodyPr/>
          <a:lstStyle/>
          <a:p>
            <a:r>
              <a:rPr lang="it-IT" sz="4010" dirty="0">
                <a:latin typeface="Tahoma" charset="0"/>
              </a:rPr>
              <a:t>Compete quindi all’infermiere, in assenza di questi presupposti, di “</a:t>
            </a:r>
            <a:r>
              <a:rPr lang="it-IT" sz="4010" b="1" dirty="0">
                <a:latin typeface="Tahoma" charset="0"/>
              </a:rPr>
              <a:t>sottrarsi alla disposizione del medico</a:t>
            </a:r>
            <a:r>
              <a:rPr lang="it-IT" sz="4010" dirty="0">
                <a:latin typeface="Tahoma" charset="0"/>
              </a:rPr>
              <a:t>”. </a:t>
            </a:r>
          </a:p>
          <a:p>
            <a:endParaRPr lang="it-IT" dirty="0"/>
          </a:p>
        </p:txBody>
      </p:sp>
    </p:spTree>
    <p:extLst>
      <p:ext uri="{BB962C8B-B14F-4D97-AF65-F5344CB8AC3E}">
        <p14:creationId xmlns:p14="http://schemas.microsoft.com/office/powerpoint/2010/main" val="14607813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La sentenza della Cassazione</a:t>
            </a:r>
          </a:p>
        </p:txBody>
      </p:sp>
      <p:sp>
        <p:nvSpPr>
          <p:cNvPr id="3" name="Segnaposto contenuto 2"/>
          <p:cNvSpPr>
            <a:spLocks noGrp="1"/>
          </p:cNvSpPr>
          <p:nvPr>
            <p:ph idx="1"/>
          </p:nvPr>
        </p:nvSpPr>
        <p:spPr/>
        <p:txBody>
          <a:bodyPr/>
          <a:lstStyle/>
          <a:p>
            <a:r>
              <a:rPr lang="it-IT" dirty="0"/>
              <a:t>l'obbligo di attivarsi per far cessare la coercizione </a:t>
            </a:r>
            <a:r>
              <a:rPr lang="it-IT" b="1" dirty="0"/>
              <a:t>era ancor più stringente proprio per gli infermieri </a:t>
            </a:r>
            <a:r>
              <a:rPr lang="it-IT" dirty="0"/>
              <a:t>in quanto più frequentemente a contatto diretto con il paziente ed in grado di constatare da vicino le sofferenze che la limitazione meccanica gli cagionava.</a:t>
            </a:r>
          </a:p>
        </p:txBody>
      </p:sp>
    </p:spTree>
    <p:extLst>
      <p:ext uri="{BB962C8B-B14F-4D97-AF65-F5344CB8AC3E}">
        <p14:creationId xmlns:p14="http://schemas.microsoft.com/office/powerpoint/2010/main" val="1387843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3589506"/>
            <a:ext cx="9169400" cy="1809345"/>
          </a:xfrm>
          <a:prstGeom prst="rect">
            <a:avLst/>
          </a:prstGeom>
          <a:solidFill>
            <a:srgbClr val="004E5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CasellaDiTesto 14"/>
          <p:cNvSpPr txBox="1"/>
          <p:nvPr/>
        </p:nvSpPr>
        <p:spPr>
          <a:xfrm>
            <a:off x="0" y="3840395"/>
            <a:ext cx="9169400" cy="1307566"/>
          </a:xfrm>
          <a:prstGeom prst="rect">
            <a:avLst/>
          </a:prstGeom>
          <a:noFill/>
        </p:spPr>
        <p:txBody>
          <a:bodyPr wrap="square" tIns="334800" rtlCol="0">
            <a:spAutoFit/>
          </a:bodyPr>
          <a:lstStyle/>
          <a:p>
            <a:r>
              <a:rPr lang="it-IT" sz="4000" dirty="0">
                <a:solidFill>
                  <a:schemeClr val="bg1"/>
                </a:solidFill>
                <a:latin typeface="HELVETICA" panose="020B0604020202020204" pitchFamily="34" charset="0"/>
                <a:cs typeface="HELVETICA" panose="020B0604020202020204" pitchFamily="34" charset="0"/>
              </a:rPr>
              <a:t>3) IL TESTO</a:t>
            </a:r>
          </a:p>
          <a:p>
            <a:pPr algn="ctr"/>
            <a:r>
              <a:rPr lang="it-IT" sz="2000" dirty="0">
                <a:solidFill>
                  <a:schemeClr val="bg1"/>
                </a:solidFill>
                <a:latin typeface="HELVETICA" panose="020B0604020202020204" pitchFamily="34" charset="0"/>
                <a:cs typeface="HELVETICA" panose="020B0604020202020204" pitchFamily="34" charset="0"/>
              </a:rPr>
              <a:t> </a:t>
            </a:r>
            <a:endParaRPr lang="it-IT" sz="2000" dirty="0">
              <a:solidFill>
                <a:schemeClr val="bg1"/>
              </a:solidFill>
              <a:latin typeface="HELVETICA" panose="020B0604020202020204" pitchFamily="34" charset="0"/>
              <a:ea typeface="Century Gothic" charset="0"/>
              <a:cs typeface="HELVETICA" panose="020B0604020202020204" pitchFamily="34" charset="0"/>
            </a:endParaRPr>
          </a:p>
        </p:txBody>
      </p:sp>
      <p:sp>
        <p:nvSpPr>
          <p:cNvPr id="10" name="Rettangolo 9">
            <a:extLst>
              <a:ext uri="{FF2B5EF4-FFF2-40B4-BE49-F238E27FC236}">
                <a16:creationId xmlns:a16="http://schemas.microsoft.com/office/drawing/2014/main" id="{F1A47AF6-1C1E-4FAD-99F7-8A84E79AF0B9}"/>
              </a:ext>
            </a:extLst>
          </p:cNvPr>
          <p:cNvSpPr>
            <a:spLocks noChangeAspect="1"/>
          </p:cNvSpPr>
          <p:nvPr/>
        </p:nvSpPr>
        <p:spPr>
          <a:xfrm>
            <a:off x="6464417" y="449262"/>
            <a:ext cx="2260483" cy="22604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CasellaDiTesto 1">
            <a:extLst>
              <a:ext uri="{FF2B5EF4-FFF2-40B4-BE49-F238E27FC236}">
                <a16:creationId xmlns:a16="http://schemas.microsoft.com/office/drawing/2014/main" id="{72BDCCBB-AA7D-46F0-81B4-7098278ED421}"/>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pic>
        <p:nvPicPr>
          <p:cNvPr id="3" name="Immagine 2">
            <a:extLst>
              <a:ext uri="{FF2B5EF4-FFF2-40B4-BE49-F238E27FC236}">
                <a16:creationId xmlns:a16="http://schemas.microsoft.com/office/drawing/2014/main" id="{18FDEFD3-9E0B-43BC-9D31-9DDDAE0AFDE7}"/>
              </a:ext>
            </a:extLst>
          </p:cNvPr>
          <p:cNvPicPr>
            <a:picLocks noChangeAspect="1"/>
          </p:cNvPicPr>
          <p:nvPr/>
        </p:nvPicPr>
        <p:blipFill>
          <a:blip r:embed="rId3"/>
          <a:stretch>
            <a:fillRect/>
          </a:stretch>
        </p:blipFill>
        <p:spPr>
          <a:xfrm>
            <a:off x="6558116" y="82163"/>
            <a:ext cx="2365052" cy="3218422"/>
          </a:xfrm>
          <a:prstGeom prst="rect">
            <a:avLst/>
          </a:prstGeom>
        </p:spPr>
      </p:pic>
      <p:sp>
        <p:nvSpPr>
          <p:cNvPr id="11" name="CasellaDiTesto 10">
            <a:extLst>
              <a:ext uri="{FF2B5EF4-FFF2-40B4-BE49-F238E27FC236}">
                <a16:creationId xmlns:a16="http://schemas.microsoft.com/office/drawing/2014/main" id="{6C5787EB-DB38-474F-A7DF-0856E38D64A4}"/>
              </a:ext>
            </a:extLst>
          </p:cNvPr>
          <p:cNvSpPr txBox="1"/>
          <p:nvPr/>
        </p:nvSpPr>
        <p:spPr>
          <a:xfrm>
            <a:off x="134471" y="1512334"/>
            <a:ext cx="6598023" cy="1077218"/>
          </a:xfrm>
          <a:prstGeom prst="rect">
            <a:avLst/>
          </a:prstGeom>
          <a:noFill/>
        </p:spPr>
        <p:txBody>
          <a:bodyPr wrap="square" rtlCol="0">
            <a:spAutoFit/>
          </a:bodyPr>
          <a:lstStyle/>
          <a:p>
            <a:r>
              <a:rPr lang="it-IT" sz="3200" b="1" dirty="0">
                <a:latin typeface="HELVETICA" panose="020B0604020202020204" pitchFamily="34" charset="0"/>
                <a:cs typeface="HELVETICA" panose="020B0604020202020204" pitchFamily="34" charset="0"/>
              </a:rPr>
              <a:t>Codice Deontologico</a:t>
            </a:r>
          </a:p>
          <a:p>
            <a:r>
              <a:rPr lang="it-IT" sz="3200" b="1" dirty="0">
                <a:latin typeface="HELVETICA" panose="020B0604020202020204" pitchFamily="34" charset="0"/>
                <a:cs typeface="HELVETICA" panose="020B0604020202020204" pitchFamily="34" charset="0"/>
              </a:rPr>
              <a:t>Professioni Infermieristiche 2019</a:t>
            </a:r>
          </a:p>
        </p:txBody>
      </p:sp>
    </p:spTree>
    <p:extLst>
      <p:ext uri="{BB962C8B-B14F-4D97-AF65-F5344CB8AC3E}">
        <p14:creationId xmlns:p14="http://schemas.microsoft.com/office/powerpoint/2010/main" val="41148325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1519">
        <p15:prstTrans prst="curtains"/>
      </p:transition>
    </mc:Choice>
    <mc:Fallback xmlns="">
      <p:transition spd="slow" advTm="1519">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 name="CasellaDiTesto 3">
            <a:extLst>
              <a:ext uri="{FF2B5EF4-FFF2-40B4-BE49-F238E27FC236}">
                <a16:creationId xmlns:a16="http://schemas.microsoft.com/office/drawing/2014/main" id="{1761F145-117C-4ABC-AAFA-A6631A571CB3}"/>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519289" y="1467556"/>
            <a:ext cx="8286044" cy="2955424"/>
          </a:xfrm>
          <a:prstGeom prst="rect">
            <a:avLst/>
          </a:prstGeom>
          <a:noFill/>
        </p:spPr>
        <p:txBody>
          <a:bodyPr wrap="square" rtlCol="0">
            <a:spAutoFit/>
          </a:bodyPr>
          <a:lstStyle/>
          <a:p>
            <a:pPr algn="ctr"/>
            <a:r>
              <a:rPr lang="it-IT" sz="4000" b="1" dirty="0">
                <a:latin typeface="HELVETICA" panose="020B0604020202020204" pitchFamily="34" charset="0"/>
                <a:cs typeface="HELVETICA" panose="020B0604020202020204" pitchFamily="34" charset="0"/>
              </a:rPr>
              <a:t>Capo I</a:t>
            </a:r>
          </a:p>
          <a:p>
            <a:pPr algn="ctr"/>
            <a:r>
              <a:rPr lang="it-IT" sz="4000" b="1" dirty="0">
                <a:latin typeface="HELVETICA" panose="020B0604020202020204" pitchFamily="34" charset="0"/>
                <a:cs typeface="HELVETICA" panose="020B0604020202020204" pitchFamily="34" charset="0"/>
              </a:rPr>
              <a:t>     </a:t>
            </a:r>
          </a:p>
          <a:p>
            <a:pPr algn="ctr"/>
            <a:r>
              <a:rPr lang="it-IT" sz="4000" b="1" dirty="0">
                <a:latin typeface="HELVETICA" panose="020B0604020202020204" pitchFamily="34" charset="0"/>
                <a:cs typeface="HELVETICA" panose="020B0604020202020204" pitchFamily="34" charset="0"/>
              </a:rPr>
              <a:t>Principi e valori professionali</a:t>
            </a:r>
          </a:p>
          <a:p>
            <a:endParaRPr lang="it-IT" sz="2400" b="1" dirty="0">
              <a:latin typeface="HELVETICA" panose="020B0604020202020204" pitchFamily="34" charset="0"/>
              <a:cs typeface="HELVETICA" panose="020B0604020202020204" pitchFamily="34" charset="0"/>
            </a:endParaRPr>
          </a:p>
          <a:p>
            <a:endParaRPr lang="it-IT" sz="2400" b="1" dirty="0">
              <a:latin typeface="HELVETICA" panose="020B0604020202020204" pitchFamily="34" charset="0"/>
              <a:cs typeface="HELVETICA" panose="020B0604020202020204" pitchFamily="34" charset="0"/>
            </a:endParaRPr>
          </a:p>
          <a:p>
            <a:endParaRPr lang="it-IT" dirty="0"/>
          </a:p>
        </p:txBody>
      </p:sp>
    </p:spTree>
    <p:extLst>
      <p:ext uri="{BB962C8B-B14F-4D97-AF65-F5344CB8AC3E}">
        <p14:creationId xmlns:p14="http://schemas.microsoft.com/office/powerpoint/2010/main" val="1050124492"/>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 name="CasellaDiTesto 3">
            <a:extLst>
              <a:ext uri="{FF2B5EF4-FFF2-40B4-BE49-F238E27FC236}">
                <a16:creationId xmlns:a16="http://schemas.microsoft.com/office/drawing/2014/main" id="{1761F145-117C-4ABC-AAFA-A6631A571CB3}"/>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441624" y="1275689"/>
            <a:ext cx="8286044" cy="3016980"/>
          </a:xfrm>
          <a:prstGeom prst="rect">
            <a:avLst/>
          </a:prstGeom>
          <a:noFill/>
        </p:spPr>
        <p:txBody>
          <a:bodyPr wrap="square" rtlCol="0">
            <a:spAutoFit/>
          </a:bodyPr>
          <a:lstStyle/>
          <a:p>
            <a:endParaRPr lang="it-IT" sz="2400" b="1" dirty="0">
              <a:latin typeface="HELVETICA" panose="020B0604020202020204" pitchFamily="34" charset="0"/>
              <a:cs typeface="HELVETICA" panose="020B0604020202020204" pitchFamily="34" charset="0"/>
            </a:endParaRPr>
          </a:p>
          <a:p>
            <a:pPr algn="ctr"/>
            <a:r>
              <a:rPr lang="it-IT" sz="2400" dirty="0">
                <a:latin typeface="HELVETICA" panose="020B0604020202020204" pitchFamily="34" charset="0"/>
                <a:cs typeface="HELVETICA" panose="020B0604020202020204" pitchFamily="34" charset="0"/>
              </a:rPr>
              <a:t>Art. 1- Valori</a:t>
            </a:r>
          </a:p>
          <a:p>
            <a:endParaRPr lang="it-IT" sz="2400" dirty="0">
              <a:latin typeface="HELVETICA" panose="020B0604020202020204" pitchFamily="34" charset="0"/>
              <a:cs typeface="HELVETICA" panose="020B0604020202020204" pitchFamily="34" charset="0"/>
            </a:endParaRP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L’Infermiere è il professionista sanitario </a:t>
            </a:r>
            <a:r>
              <a:rPr lang="it-IT"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iscritto all’Ordine delle Professioni Infermieristiche, che agisce in modo consapevole, autonomo e responsabile. </a:t>
            </a:r>
            <a:endParaRPr lang="it-IT" sz="20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it-IT"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È sostenuto da un insieme di valori e di </a:t>
            </a:r>
            <a:r>
              <a:rPr lang="it-IT" sz="2000"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saperi</a:t>
            </a:r>
            <a:r>
              <a:rPr lang="it-IT"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scientifici. </a:t>
            </a:r>
            <a:endParaRPr lang="it-IT" sz="20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it-IT"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Si pone come agente attivo, nel contesto sociale a cui appartiene e in cui esercita, promuovendo la cultura del prendersi cura e della sicurezza.</a:t>
            </a:r>
            <a:endParaRPr lang="it-IT" sz="2000" dirty="0">
              <a:latin typeface="Calibri" panose="020F0502020204030204" pitchFamily="34" charset="0"/>
              <a:ea typeface="Calibri" panose="020F0502020204030204" pitchFamily="34" charset="0"/>
              <a:cs typeface="Times New Roman" panose="02020603050405020304" pitchFamily="18" charset="0"/>
            </a:endParaRPr>
          </a:p>
          <a:p>
            <a:endParaRPr lang="it-IT" dirty="0"/>
          </a:p>
        </p:txBody>
      </p:sp>
    </p:spTree>
    <p:extLst>
      <p:ext uri="{BB962C8B-B14F-4D97-AF65-F5344CB8AC3E}">
        <p14:creationId xmlns:p14="http://schemas.microsoft.com/office/powerpoint/2010/main" val="1381382316"/>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438856" y="1285102"/>
            <a:ext cx="8286044" cy="2709203"/>
          </a:xfrm>
          <a:prstGeom prst="rect">
            <a:avLst/>
          </a:prstGeom>
          <a:noFill/>
        </p:spPr>
        <p:txBody>
          <a:bodyPr wrap="square" rtlCol="0">
            <a:spAutoFit/>
          </a:bodyPr>
          <a:lstStyle/>
          <a:p>
            <a:endParaRPr lang="it-IT" sz="2400" b="1" dirty="0">
              <a:latin typeface="HELVETICA" panose="020B0604020202020204" pitchFamily="34" charset="0"/>
              <a:cs typeface="HELVETICA" panose="020B0604020202020204" pitchFamily="34" charset="0"/>
            </a:endParaRPr>
          </a:p>
          <a:p>
            <a:pPr algn="ctr"/>
            <a:r>
              <a:rPr lang="it-IT" sz="2400" dirty="0">
                <a:latin typeface="HELVETICA" panose="020B0604020202020204" pitchFamily="34" charset="0"/>
                <a:cs typeface="HELVETICA" panose="020B0604020202020204" pitchFamily="34" charset="0"/>
              </a:rPr>
              <a:t>Art. 2 – Azione </a:t>
            </a:r>
          </a:p>
          <a:p>
            <a:pPr algn="just"/>
            <a:endParaRPr lang="it-IT" sz="2400" dirty="0">
              <a:latin typeface="HELVETICA" panose="020B0604020202020204" pitchFamily="34" charset="0"/>
              <a:cs typeface="HELVETICA" panose="020B0604020202020204" pitchFamily="34" charset="0"/>
            </a:endParaRP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L’Infermiere orienta il suo agire al bene della persona, della famiglia e della collettività. </a:t>
            </a: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Le sue azioni si realizzano e si sviluppano nell’ambito della pratica clinica, dell’organizzazione, dell’educazione e della ricerca.</a:t>
            </a:r>
          </a:p>
          <a:p>
            <a:endParaRPr lang="it-IT" dirty="0"/>
          </a:p>
        </p:txBody>
      </p:sp>
      <p:sp>
        <p:nvSpPr>
          <p:cNvPr id="8" name="CasellaDiTesto 7">
            <a:extLst>
              <a:ext uri="{FF2B5EF4-FFF2-40B4-BE49-F238E27FC236}">
                <a16:creationId xmlns:a16="http://schemas.microsoft.com/office/drawing/2014/main" id="{693FC869-D092-499F-8D77-50374E1608B3}"/>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1380317996"/>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438856" y="1444922"/>
            <a:ext cx="8286044" cy="3233193"/>
          </a:xfrm>
          <a:prstGeom prst="rect">
            <a:avLst/>
          </a:prstGeom>
          <a:noFill/>
        </p:spPr>
        <p:txBody>
          <a:bodyPr wrap="square" rtlCol="0">
            <a:spAutoFit/>
          </a:bodyPr>
          <a:lstStyle/>
          <a:p>
            <a:endParaRPr lang="it-IT" sz="2400" b="1" dirty="0">
              <a:latin typeface="HELVETICA" panose="020B0604020202020204" pitchFamily="34" charset="0"/>
              <a:cs typeface="HELVETICA" panose="020B0604020202020204" pitchFamily="34" charset="0"/>
            </a:endParaRPr>
          </a:p>
          <a:p>
            <a:pPr algn="ctr"/>
            <a:r>
              <a:rPr lang="it-IT" sz="2400" dirty="0">
                <a:latin typeface="HELVETICA" panose="020B0604020202020204" pitchFamily="34" charset="0"/>
                <a:cs typeface="HELVETICA" panose="020B0604020202020204" pitchFamily="34" charset="0"/>
              </a:rPr>
              <a:t>Art. 3 – Rispetto e </a:t>
            </a:r>
            <a:r>
              <a:rPr lang="it-IT" sz="2400">
                <a:latin typeface="HELVETICA" panose="020B0604020202020204" pitchFamily="34" charset="0"/>
                <a:cs typeface="HELVETICA" panose="020B0604020202020204" pitchFamily="34" charset="0"/>
              </a:rPr>
              <a:t>non discriminazione </a:t>
            </a:r>
            <a:endParaRPr lang="it-IT" sz="2400" dirty="0">
              <a:latin typeface="HELVETICA" panose="020B0604020202020204" pitchFamily="34" charset="0"/>
              <a:cs typeface="HELVETICA" panose="020B0604020202020204" pitchFamily="34" charset="0"/>
            </a:endParaRPr>
          </a:p>
          <a:p>
            <a:pPr algn="ctr"/>
            <a:endParaRPr lang="it-IT" dirty="0"/>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L’Infermiere cura e si prende cura della persona assistita, nel rispetto della dignità, della libertà, dell’eguaglianza, delle sue scelte di vita e concezione di salute e benessere, senza alcuna distinzione sociale, di genere, </a:t>
            </a:r>
            <a:r>
              <a:rPr lang="it-IT"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di orientamento della sessualità,</a:t>
            </a:r>
            <a:r>
              <a:rPr lang="it-IT" sz="2000" dirty="0">
                <a:latin typeface="Calibri" panose="020F0502020204030204" pitchFamily="34" charset="0"/>
                <a:ea typeface="Calibri" panose="020F0502020204030204" pitchFamily="34" charset="0"/>
                <a:cs typeface="Times New Roman" panose="02020603050405020304" pitchFamily="18" charset="0"/>
              </a:rPr>
              <a:t> etnica, religiosa e culturale. </a:t>
            </a: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Si astiene da ogni forma di discriminazione e colpevolizzazione nei confronti di tutti coloro che incontra nel suo operare.</a:t>
            </a:r>
          </a:p>
          <a:p>
            <a:endParaRPr lang="it-IT" dirty="0"/>
          </a:p>
        </p:txBody>
      </p:sp>
      <p:sp>
        <p:nvSpPr>
          <p:cNvPr id="8" name="CasellaDiTesto 7">
            <a:extLst>
              <a:ext uri="{FF2B5EF4-FFF2-40B4-BE49-F238E27FC236}">
                <a16:creationId xmlns:a16="http://schemas.microsoft.com/office/drawing/2014/main" id="{0DA51A05-CCFA-478B-9BD4-D400E3A255C6}"/>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1716735077"/>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441624" y="1478093"/>
            <a:ext cx="8286044" cy="2739211"/>
          </a:xfrm>
          <a:prstGeom prst="rect">
            <a:avLst/>
          </a:prstGeom>
          <a:noFill/>
        </p:spPr>
        <p:txBody>
          <a:bodyPr wrap="square" rtlCol="0">
            <a:spAutoFit/>
          </a:bodyPr>
          <a:lstStyle/>
          <a:p>
            <a:endParaRPr lang="it-IT" sz="2400" b="1" dirty="0">
              <a:latin typeface="HELVETICA" panose="020B0604020202020204" pitchFamily="34" charset="0"/>
              <a:cs typeface="HELVETICA" panose="020B0604020202020204" pitchFamily="34" charset="0"/>
            </a:endParaRPr>
          </a:p>
          <a:p>
            <a:pPr algn="ctr"/>
            <a:r>
              <a:rPr lang="it-IT" sz="2400" dirty="0">
                <a:latin typeface="HELVETICA" panose="020B0604020202020204" pitchFamily="34" charset="0"/>
                <a:cs typeface="HELVETICA" panose="020B0604020202020204" pitchFamily="34" charset="0"/>
              </a:rPr>
              <a:t>Art. 4 – Relazione di Cura</a:t>
            </a:r>
          </a:p>
          <a:p>
            <a:pPr algn="ctr"/>
            <a:endParaRPr lang="it-IT" sz="2400" dirty="0">
              <a:latin typeface="HELVETICA" panose="020B0604020202020204" pitchFamily="34" charset="0"/>
              <a:cs typeface="HELVETICA" panose="020B0604020202020204" pitchFamily="34" charset="0"/>
            </a:endParaRP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Nell'agire professionale, l’Infermiere stabilisce una relazione di cura, utilizzando anche l'ascolto e il dialogo. </a:t>
            </a: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Si fa garante che la persona assistita non sia mai lasciata in abbandono, coinvolgendo con il consenso dell’interessato le sue figure di riferimento, nonché le altre figure professionali e istituzionali.</a:t>
            </a:r>
          </a:p>
        </p:txBody>
      </p:sp>
      <p:sp>
        <p:nvSpPr>
          <p:cNvPr id="8" name="CasellaDiTesto 7">
            <a:extLst>
              <a:ext uri="{FF2B5EF4-FFF2-40B4-BE49-F238E27FC236}">
                <a16:creationId xmlns:a16="http://schemas.microsoft.com/office/drawing/2014/main" id="{326672FE-2E86-41EA-8DED-D0F5B122ACD0}"/>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3418286749"/>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441624" y="1297829"/>
            <a:ext cx="8286044" cy="2401427"/>
          </a:xfrm>
          <a:prstGeom prst="rect">
            <a:avLst/>
          </a:prstGeom>
          <a:noFill/>
        </p:spPr>
        <p:txBody>
          <a:bodyPr wrap="square" rtlCol="0">
            <a:spAutoFit/>
          </a:bodyPr>
          <a:lstStyle/>
          <a:p>
            <a:endParaRPr lang="it-IT" sz="2400" b="1" dirty="0">
              <a:latin typeface="HELVETICA" panose="020B0604020202020204" pitchFamily="34" charset="0"/>
              <a:cs typeface="HELVETICA" panose="020B0604020202020204" pitchFamily="34" charset="0"/>
            </a:endParaRPr>
          </a:p>
          <a:p>
            <a:pPr algn="ctr"/>
            <a:r>
              <a:rPr lang="it-IT" sz="2400" dirty="0">
                <a:latin typeface="HELVETICA" panose="020B0604020202020204" pitchFamily="34" charset="0"/>
                <a:cs typeface="HELVETICA" panose="020B0604020202020204" pitchFamily="34" charset="0"/>
              </a:rPr>
              <a:t>Art. 5 – Questioni etiche</a:t>
            </a:r>
          </a:p>
          <a:p>
            <a:endParaRPr lang="it-IT" sz="2400" dirty="0">
              <a:latin typeface="HELVETICA" panose="020B0604020202020204" pitchFamily="34" charset="0"/>
              <a:cs typeface="HELVETICA" panose="020B0604020202020204" pitchFamily="34" charset="0"/>
            </a:endParaRP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L'Infermiere si attiva per l'analisi dei dilemmi etici </a:t>
            </a:r>
            <a:r>
              <a:rPr lang="it-IT"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e contribuisce al loro approfondimento e alla loro discussione. </a:t>
            </a:r>
            <a:r>
              <a:rPr lang="it-IT" sz="2000" dirty="0">
                <a:latin typeface="Calibri" panose="020F0502020204030204" pitchFamily="34" charset="0"/>
                <a:ea typeface="Calibri" panose="020F0502020204030204" pitchFamily="34" charset="0"/>
                <a:cs typeface="Times New Roman" panose="02020603050405020304" pitchFamily="18" charset="0"/>
              </a:rPr>
              <a:t>Promuove il ricorso alla consulenza etica e al confronto, </a:t>
            </a:r>
            <a:r>
              <a:rPr lang="it-IT"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anche coinvolgendo l’Ordine Professionale.</a:t>
            </a:r>
            <a:endParaRPr lang="it-IT" sz="2000" dirty="0">
              <a:latin typeface="Calibri" panose="020F0502020204030204" pitchFamily="34" charset="0"/>
              <a:ea typeface="Calibri" panose="020F0502020204030204" pitchFamily="34" charset="0"/>
              <a:cs typeface="Times New Roman" panose="02020603050405020304" pitchFamily="18" charset="0"/>
            </a:endParaRPr>
          </a:p>
          <a:p>
            <a:endParaRPr lang="it-IT" dirty="0"/>
          </a:p>
        </p:txBody>
      </p:sp>
      <p:sp>
        <p:nvSpPr>
          <p:cNvPr id="8" name="CasellaDiTesto 7">
            <a:extLst>
              <a:ext uri="{FF2B5EF4-FFF2-40B4-BE49-F238E27FC236}">
                <a16:creationId xmlns:a16="http://schemas.microsoft.com/office/drawing/2014/main" id="{E88E78DF-0193-4985-ADB7-7D65BCC9E118}"/>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1391326037"/>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402112" y="1413826"/>
            <a:ext cx="8365067" cy="3570978"/>
          </a:xfrm>
          <a:prstGeom prst="rect">
            <a:avLst/>
          </a:prstGeom>
          <a:noFill/>
        </p:spPr>
        <p:txBody>
          <a:bodyPr wrap="square" rtlCol="0">
            <a:spAutoFit/>
          </a:bodyPr>
          <a:lstStyle/>
          <a:p>
            <a:endParaRPr lang="it-IT" sz="2400" b="1" dirty="0">
              <a:latin typeface="HELVETICA" panose="020B0604020202020204" pitchFamily="34" charset="0"/>
              <a:cs typeface="HELVETICA" panose="020B0604020202020204" pitchFamily="34" charset="0"/>
            </a:endParaRPr>
          </a:p>
          <a:p>
            <a:pPr algn="ctr"/>
            <a:r>
              <a:rPr lang="it-IT" sz="2400" dirty="0">
                <a:latin typeface="HELVETICA" panose="020B0604020202020204" pitchFamily="34" charset="0"/>
                <a:cs typeface="HELVETICA" panose="020B0604020202020204" pitchFamily="34" charset="0"/>
              </a:rPr>
              <a:t>Art. 6 – Clausola di coscienza</a:t>
            </a:r>
          </a:p>
          <a:p>
            <a:pPr algn="ctr"/>
            <a:endParaRPr lang="it-IT" sz="2000" dirty="0">
              <a:latin typeface="HELVETICA" panose="020B0604020202020204" pitchFamily="34" charset="0"/>
              <a:cs typeface="HELVETICA" panose="020B0604020202020204" pitchFamily="34" charset="0"/>
            </a:endParaRP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L’Infermiere si impegna a sostenere la relazione assistenziale anche qualora la persona assistita manifesti concezioni etiche diverse dalle proprie. Laddove quest’ultima esprima con persistenza una richiesta di attività in contrasto con i valori personali e i principi professionali dell’infermiere, egli garantisce la continuità delle cure, assumendosi la responsabilità della propria astensione.</a:t>
            </a: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L’infermiere si avvale della clausola di coscienza, ricercando costantemente il dialogo con la persona assistita, le altre figure professionali e le istituzioni.</a:t>
            </a:r>
          </a:p>
          <a:p>
            <a:endParaRPr lang="it-IT" dirty="0"/>
          </a:p>
        </p:txBody>
      </p:sp>
      <p:sp>
        <p:nvSpPr>
          <p:cNvPr id="8" name="CasellaDiTesto 7">
            <a:extLst>
              <a:ext uri="{FF2B5EF4-FFF2-40B4-BE49-F238E27FC236}">
                <a16:creationId xmlns:a16="http://schemas.microsoft.com/office/drawing/2014/main" id="{83D1F7AC-DD2C-4253-8266-951C42E9428B}"/>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1830994449"/>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519288" y="698130"/>
            <a:ext cx="8365067" cy="2308324"/>
          </a:xfrm>
          <a:prstGeom prst="rect">
            <a:avLst/>
          </a:prstGeom>
          <a:noFill/>
        </p:spPr>
        <p:txBody>
          <a:bodyPr wrap="square" rtlCol="0">
            <a:spAutoFit/>
          </a:bodyPr>
          <a:lstStyle/>
          <a:p>
            <a:endParaRPr lang="it-IT" sz="2400" b="1" dirty="0">
              <a:latin typeface="HELVETICA" panose="020B0604020202020204" pitchFamily="34" charset="0"/>
              <a:cs typeface="HELVETICA" panose="020B0604020202020204" pitchFamily="34" charset="0"/>
            </a:endParaRPr>
          </a:p>
          <a:p>
            <a:pPr algn="ctr"/>
            <a:r>
              <a:rPr lang="it-IT" sz="4000" b="1" dirty="0">
                <a:latin typeface="HELVETICA" panose="020B0604020202020204" pitchFamily="34" charset="0"/>
                <a:cs typeface="HELVETICA" panose="020B0604020202020204" pitchFamily="34" charset="0"/>
              </a:rPr>
              <a:t>Capo II  </a:t>
            </a:r>
          </a:p>
          <a:p>
            <a:pPr algn="ctr"/>
            <a:r>
              <a:rPr lang="it-IT" sz="4000" b="1" dirty="0">
                <a:latin typeface="HELVETICA" panose="020B0604020202020204" pitchFamily="34" charset="0"/>
                <a:cs typeface="HELVETICA" panose="020B0604020202020204" pitchFamily="34" charset="0"/>
              </a:rPr>
              <a:t>      </a:t>
            </a:r>
          </a:p>
          <a:p>
            <a:pPr algn="ctr"/>
            <a:r>
              <a:rPr lang="it-IT" sz="4000" b="1" dirty="0">
                <a:latin typeface="HELVETICA" panose="020B0604020202020204" pitchFamily="34" charset="0"/>
                <a:cs typeface="HELVETICA" panose="020B0604020202020204" pitchFamily="34" charset="0"/>
              </a:rPr>
              <a:t>Responsabilità assistenziale</a:t>
            </a:r>
            <a:endParaRPr lang="it-IT" sz="4000" dirty="0">
              <a:latin typeface="HELVETICA" panose="020B0604020202020204" pitchFamily="34" charset="0"/>
              <a:cs typeface="HELVETICA" panose="020B0604020202020204" pitchFamily="34" charset="0"/>
            </a:endParaRPr>
          </a:p>
        </p:txBody>
      </p:sp>
      <p:sp>
        <p:nvSpPr>
          <p:cNvPr id="8" name="CasellaDiTesto 7">
            <a:extLst>
              <a:ext uri="{FF2B5EF4-FFF2-40B4-BE49-F238E27FC236}">
                <a16:creationId xmlns:a16="http://schemas.microsoft.com/office/drawing/2014/main" id="{94BE7207-7977-476F-9950-60D7C5FA98D2}"/>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3481286853"/>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519288" y="1862216"/>
            <a:ext cx="8205612" cy="2123658"/>
          </a:xfrm>
          <a:prstGeom prst="rect">
            <a:avLst/>
          </a:prstGeom>
          <a:noFill/>
        </p:spPr>
        <p:txBody>
          <a:bodyPr wrap="square" rtlCol="0">
            <a:spAutoFit/>
          </a:bodyPr>
          <a:lstStyle/>
          <a:p>
            <a:endParaRPr lang="it-IT" sz="2400" b="1" dirty="0">
              <a:latin typeface="HELVETICA" panose="020B0604020202020204" pitchFamily="34" charset="0"/>
              <a:cs typeface="HELVETICA" panose="020B0604020202020204" pitchFamily="34" charset="0"/>
            </a:endParaRPr>
          </a:p>
          <a:p>
            <a:pPr algn="ctr"/>
            <a:r>
              <a:rPr lang="it-IT" sz="2400" dirty="0">
                <a:latin typeface="HELVETICA" panose="020B0604020202020204" pitchFamily="34" charset="0"/>
                <a:cs typeface="HELVETICA" panose="020B0604020202020204" pitchFamily="34" charset="0"/>
              </a:rPr>
              <a:t>Art. 7 – Cultura della Salute</a:t>
            </a:r>
          </a:p>
          <a:p>
            <a:pPr algn="ctr"/>
            <a:endParaRPr lang="it-IT" sz="2400" dirty="0">
              <a:latin typeface="HELVETICA" panose="020B0604020202020204" pitchFamily="34" charset="0"/>
              <a:cs typeface="HELVETICA" panose="020B0604020202020204" pitchFamily="34" charset="0"/>
            </a:endParaRP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L’Infermiere promuove la cultura della salute favorendo stili di vita sani e la tutela ambientale nell’ottica dei determinanti della salute, progettando specifici interventi educativi e informativi a singoli, gruppi e collettività. </a:t>
            </a:r>
          </a:p>
        </p:txBody>
      </p:sp>
      <p:sp>
        <p:nvSpPr>
          <p:cNvPr id="8" name="CasellaDiTesto 7">
            <a:extLst>
              <a:ext uri="{FF2B5EF4-FFF2-40B4-BE49-F238E27FC236}">
                <a16:creationId xmlns:a16="http://schemas.microsoft.com/office/drawing/2014/main" id="{1656584B-75F1-45CA-BC2E-4527E0173A3A}"/>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
        <p:nvSpPr>
          <p:cNvPr id="9" name="Rettangolo 8">
            <a:extLst>
              <a:ext uri="{FF2B5EF4-FFF2-40B4-BE49-F238E27FC236}">
                <a16:creationId xmlns:a16="http://schemas.microsoft.com/office/drawing/2014/main" id="{F5AD1E3F-BA0C-404B-BC32-CD7C318BF9E0}"/>
              </a:ext>
            </a:extLst>
          </p:cNvPr>
          <p:cNvSpPr>
            <a:spLocks noChangeAspect="1"/>
          </p:cNvSpPr>
          <p:nvPr/>
        </p:nvSpPr>
        <p:spPr>
          <a:xfrm>
            <a:off x="6877050" y="6412089"/>
            <a:ext cx="1847850" cy="4633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200" dirty="0">
              <a:solidFill>
                <a:schemeClr val="bg1"/>
              </a:solidFill>
              <a:ea typeface="Century Gothic" charset="0"/>
              <a:cs typeface="Century Gothic" charset="0"/>
            </a:endParaRPr>
          </a:p>
        </p:txBody>
      </p:sp>
    </p:spTree>
    <p:extLst>
      <p:ext uri="{BB962C8B-B14F-4D97-AF65-F5344CB8AC3E}">
        <p14:creationId xmlns:p14="http://schemas.microsoft.com/office/powerpoint/2010/main" val="941017757"/>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519288" y="1982537"/>
            <a:ext cx="8205612" cy="1815882"/>
          </a:xfrm>
          <a:prstGeom prst="rect">
            <a:avLst/>
          </a:prstGeom>
          <a:noFill/>
        </p:spPr>
        <p:txBody>
          <a:bodyPr wrap="square" rtlCol="0">
            <a:spAutoFit/>
          </a:bodyPr>
          <a:lstStyle/>
          <a:p>
            <a:endParaRPr lang="it-IT" sz="2400" b="1" dirty="0">
              <a:latin typeface="HELVETICA" panose="020B0604020202020204" pitchFamily="34" charset="0"/>
              <a:cs typeface="HELVETICA" panose="020B0604020202020204" pitchFamily="34" charset="0"/>
            </a:endParaRPr>
          </a:p>
          <a:p>
            <a:pPr algn="ctr"/>
            <a:r>
              <a:rPr lang="it-IT" sz="2400" dirty="0">
                <a:latin typeface="HELVETICA" panose="020B0604020202020204" pitchFamily="34" charset="0"/>
              </a:rPr>
              <a:t>Art. 8 – Educare all’essere professionista</a:t>
            </a:r>
          </a:p>
          <a:p>
            <a:pPr algn="ctr"/>
            <a:endParaRPr lang="it-IT" sz="2400" dirty="0">
              <a:latin typeface="HELVETICA" panose="020B0604020202020204" pitchFamily="34" charset="0"/>
              <a:cs typeface="HELVETICA" panose="020B0604020202020204" pitchFamily="34" charset="0"/>
            </a:endParaRP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L’Infermiere, nei diversi ruoli, si impegna attivamente nell’educazione e formazione professionale degli studenti e nell’inserimento dei nuovi colleghi. </a:t>
            </a:r>
          </a:p>
        </p:txBody>
      </p:sp>
      <p:sp>
        <p:nvSpPr>
          <p:cNvPr id="8" name="CasellaDiTesto 7">
            <a:extLst>
              <a:ext uri="{FF2B5EF4-FFF2-40B4-BE49-F238E27FC236}">
                <a16:creationId xmlns:a16="http://schemas.microsoft.com/office/drawing/2014/main" id="{8B9CE157-EA34-499E-8D91-4BA562899AEF}"/>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2969125485"/>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519288" y="1604054"/>
            <a:ext cx="8205612" cy="2431435"/>
          </a:xfrm>
          <a:prstGeom prst="rect">
            <a:avLst/>
          </a:prstGeom>
          <a:noFill/>
        </p:spPr>
        <p:txBody>
          <a:bodyPr wrap="square" rtlCol="0">
            <a:spAutoFit/>
          </a:bodyPr>
          <a:lstStyle/>
          <a:p>
            <a:endParaRPr lang="it-IT" sz="2400" b="1" dirty="0">
              <a:latin typeface="HELVETICA" panose="020B0604020202020204" pitchFamily="34" charset="0"/>
              <a:cs typeface="HELVETICA" panose="020B0604020202020204" pitchFamily="34" charset="0"/>
            </a:endParaRPr>
          </a:p>
          <a:p>
            <a:pPr algn="ctr"/>
            <a:r>
              <a:rPr lang="it-IT" sz="2400" dirty="0">
                <a:latin typeface="HELVETICA" panose="020B0604020202020204" pitchFamily="34" charset="0"/>
                <a:cs typeface="HELVETICA" panose="020B0604020202020204" pitchFamily="34" charset="0"/>
              </a:rPr>
              <a:t>Art. 9 </a:t>
            </a:r>
            <a:r>
              <a:rPr lang="it-IT" sz="2400" dirty="0">
                <a:latin typeface="HELVETICA" panose="020B0604020202020204" pitchFamily="34" charset="0"/>
              </a:rPr>
              <a:t>– Ricerca scientifica e sperimentazione </a:t>
            </a:r>
          </a:p>
          <a:p>
            <a:pPr algn="ctr"/>
            <a:endParaRPr lang="it-IT" sz="2400" dirty="0">
              <a:latin typeface="HELVETICA" panose="020B0604020202020204" pitchFamily="34" charset="0"/>
            </a:endParaRP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L’Infermiere riconosce il valore della ricerca scientifica e della sperimentazione. Elabora, svolge e partecipa a percorsi di ricerca in ambito clinico assistenziale, organizzativo e formativo, rendendone disponibili i risultati.</a:t>
            </a:r>
          </a:p>
        </p:txBody>
      </p:sp>
      <p:sp>
        <p:nvSpPr>
          <p:cNvPr id="8" name="CasellaDiTesto 7">
            <a:extLst>
              <a:ext uri="{FF2B5EF4-FFF2-40B4-BE49-F238E27FC236}">
                <a16:creationId xmlns:a16="http://schemas.microsoft.com/office/drawing/2014/main" id="{FCFF47FB-5FB3-474B-AAED-1444002E3121}"/>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4043991304"/>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519288" y="1556812"/>
            <a:ext cx="8205612" cy="2677656"/>
          </a:xfrm>
          <a:prstGeom prst="rect">
            <a:avLst/>
          </a:prstGeom>
          <a:noFill/>
        </p:spPr>
        <p:txBody>
          <a:bodyPr wrap="square" rtlCol="0">
            <a:spAutoFit/>
          </a:bodyPr>
          <a:lstStyle/>
          <a:p>
            <a:pPr algn="ctr"/>
            <a:r>
              <a:rPr lang="it-IT" sz="2400" dirty="0">
                <a:latin typeface="HELVETICA" panose="020B0604020202020204" pitchFamily="34" charset="0"/>
                <a:cs typeface="HELVETICA" panose="020B0604020202020204" pitchFamily="34" charset="0"/>
              </a:rPr>
              <a:t>Art. 10 </a:t>
            </a:r>
            <a:r>
              <a:rPr lang="it-IT" sz="2400" dirty="0">
                <a:latin typeface="HELVETICA" panose="020B0604020202020204" pitchFamily="34" charset="0"/>
              </a:rPr>
              <a:t>– Conoscenza, formazione e aggiornamento</a:t>
            </a:r>
          </a:p>
          <a:p>
            <a:endParaRPr lang="it-IT" sz="2400" dirty="0">
              <a:latin typeface="HELVETICA" panose="020B0604020202020204" pitchFamily="34" charset="0"/>
              <a:cs typeface="HELVETICA" panose="020B0604020202020204" pitchFamily="34" charset="0"/>
            </a:endParaRPr>
          </a:p>
          <a:p>
            <a:pPr algn="just">
              <a:spcAft>
                <a:spcPts val="0"/>
              </a:spcAft>
            </a:pPr>
            <a:r>
              <a:rPr lang="it-IT"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L’Infermiere fonda il proprio operato su conoscenze validate dalla comunità scientifica e aggiorna le competenze attraverso lo studio e la ricerca, il pensiero critico, la riflessione fondata sull’esperienza e le buone pratiche, al </a:t>
            </a:r>
            <a:r>
              <a:rPr lang="it-IT" sz="2000" dirty="0">
                <a:latin typeface="Calibri" panose="020F0502020204030204" pitchFamily="34" charset="0"/>
                <a:ea typeface="Calibri" panose="020F0502020204030204" pitchFamily="34" charset="0"/>
                <a:cs typeface="Times New Roman" panose="02020603050405020304" pitchFamily="18" charset="0"/>
              </a:rPr>
              <a:t>fine di garantire la qualità e la sicurezza delle attività. Pianifica, svolge e partecipa ad attività di formazione e si sottopone agli obblighi derivanti dal programma di Educazione Continua in Medicina. </a:t>
            </a:r>
          </a:p>
        </p:txBody>
      </p:sp>
      <p:sp>
        <p:nvSpPr>
          <p:cNvPr id="8" name="CasellaDiTesto 7">
            <a:extLst>
              <a:ext uri="{FF2B5EF4-FFF2-40B4-BE49-F238E27FC236}">
                <a16:creationId xmlns:a16="http://schemas.microsoft.com/office/drawing/2014/main" id="{30F6E46F-7A8A-482E-BC30-CE1CA06EDEE0}"/>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2652615511"/>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481840" y="2263394"/>
            <a:ext cx="8205612" cy="1446550"/>
          </a:xfrm>
          <a:prstGeom prst="rect">
            <a:avLst/>
          </a:prstGeom>
          <a:noFill/>
        </p:spPr>
        <p:txBody>
          <a:bodyPr wrap="square" rtlCol="0">
            <a:spAutoFit/>
          </a:bodyPr>
          <a:lstStyle/>
          <a:p>
            <a:pPr algn="ctr"/>
            <a:r>
              <a:rPr lang="it-IT" sz="2400" dirty="0">
                <a:latin typeface="HELVETICA" panose="020B0604020202020204" pitchFamily="34" charset="0"/>
                <a:cs typeface="HELVETICA" panose="020B0604020202020204" pitchFamily="34" charset="0"/>
              </a:rPr>
              <a:t>Art. 11 </a:t>
            </a:r>
            <a:r>
              <a:rPr lang="it-IT" sz="2400" dirty="0">
                <a:latin typeface="HELVETICA" panose="020B0604020202020204" pitchFamily="34" charset="0"/>
              </a:rPr>
              <a:t>– Supervisione e Sicurezza</a:t>
            </a:r>
          </a:p>
          <a:p>
            <a:endParaRPr lang="it-IT" sz="2400" dirty="0">
              <a:latin typeface="HELVETICA" panose="020B0604020202020204" pitchFamily="34" charset="0"/>
              <a:cs typeface="HELVETICA" panose="020B0604020202020204" pitchFamily="34" charset="0"/>
            </a:endParaRP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L’Infermiere si forma e chiede supervisione, laddove vi siano attività nuove o sulle quali </a:t>
            </a:r>
            <a:r>
              <a:rPr lang="it-IT"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si</a:t>
            </a:r>
            <a:r>
              <a:rPr lang="it-IT" sz="2000" dirty="0">
                <a:latin typeface="Calibri" panose="020F0502020204030204" pitchFamily="34" charset="0"/>
                <a:ea typeface="Calibri" panose="020F0502020204030204" pitchFamily="34" charset="0"/>
                <a:cs typeface="Times New Roman" panose="02020603050405020304" pitchFamily="18" charset="0"/>
              </a:rPr>
              <a:t> abbia limitata casistica. </a:t>
            </a:r>
          </a:p>
        </p:txBody>
      </p:sp>
      <p:sp>
        <p:nvSpPr>
          <p:cNvPr id="8" name="CasellaDiTesto 7">
            <a:extLst>
              <a:ext uri="{FF2B5EF4-FFF2-40B4-BE49-F238E27FC236}">
                <a16:creationId xmlns:a16="http://schemas.microsoft.com/office/drawing/2014/main" id="{30F6E46F-7A8A-482E-BC30-CE1CA06EDEE0}"/>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1608095050"/>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519289" y="1219200"/>
            <a:ext cx="8205612" cy="2308324"/>
          </a:xfrm>
          <a:prstGeom prst="rect">
            <a:avLst/>
          </a:prstGeom>
          <a:noFill/>
        </p:spPr>
        <p:txBody>
          <a:bodyPr wrap="square" rtlCol="0">
            <a:spAutoFit/>
          </a:bodyPr>
          <a:lstStyle/>
          <a:p>
            <a:endParaRPr lang="it-IT" sz="2400" b="1" dirty="0">
              <a:latin typeface="HELVETICA" panose="020B0604020202020204" pitchFamily="34" charset="0"/>
              <a:cs typeface="HELVETICA" panose="020B0604020202020204" pitchFamily="34" charset="0"/>
            </a:endParaRPr>
          </a:p>
          <a:p>
            <a:pPr algn="ctr"/>
            <a:r>
              <a:rPr lang="it-IT" sz="4000" b="1" dirty="0">
                <a:latin typeface="HELVETICA" panose="020B0604020202020204" pitchFamily="34" charset="0"/>
                <a:cs typeface="HELVETICA" panose="020B0604020202020204" pitchFamily="34" charset="0"/>
              </a:rPr>
              <a:t>Capo III    </a:t>
            </a:r>
          </a:p>
          <a:p>
            <a:pPr algn="ctr"/>
            <a:r>
              <a:rPr lang="it-IT" sz="4000" b="1" dirty="0">
                <a:latin typeface="HELVETICA" panose="020B0604020202020204" pitchFamily="34" charset="0"/>
                <a:cs typeface="HELVETICA" panose="020B0604020202020204" pitchFamily="34" charset="0"/>
              </a:rPr>
              <a:t>  </a:t>
            </a:r>
          </a:p>
          <a:p>
            <a:pPr algn="ctr"/>
            <a:r>
              <a:rPr lang="it-IT" sz="4000" b="1" dirty="0">
                <a:latin typeface="HELVETICA" panose="020B0604020202020204" pitchFamily="34" charset="0"/>
                <a:cs typeface="HELVETICA" panose="020B0604020202020204" pitchFamily="34" charset="0"/>
              </a:rPr>
              <a:t>Rapporti Professionali</a:t>
            </a:r>
            <a:endParaRPr lang="it-IT" sz="4000" dirty="0">
              <a:latin typeface="HELVETICA" panose="020B0604020202020204" pitchFamily="34" charset="0"/>
              <a:cs typeface="HELVETICA" panose="020B0604020202020204" pitchFamily="34" charset="0"/>
            </a:endParaRPr>
          </a:p>
        </p:txBody>
      </p:sp>
      <p:sp>
        <p:nvSpPr>
          <p:cNvPr id="8" name="CasellaDiTesto 7">
            <a:extLst>
              <a:ext uri="{FF2B5EF4-FFF2-40B4-BE49-F238E27FC236}">
                <a16:creationId xmlns:a16="http://schemas.microsoft.com/office/drawing/2014/main" id="{41A6560A-4B5F-43E3-BDF0-03FEEE57A06A}"/>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1099572372"/>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481840" y="1829346"/>
            <a:ext cx="8205612" cy="2339871"/>
          </a:xfrm>
          <a:prstGeom prst="rect">
            <a:avLst/>
          </a:prstGeom>
          <a:noFill/>
        </p:spPr>
        <p:txBody>
          <a:bodyPr wrap="square" rtlCol="0">
            <a:spAutoFit/>
          </a:bodyPr>
          <a:lstStyle/>
          <a:p>
            <a:pPr algn="ctr"/>
            <a:endParaRPr lang="it-IT" sz="2400" dirty="0">
              <a:latin typeface="HELVETICA" panose="020B0604020202020204" pitchFamily="34" charset="0"/>
              <a:cs typeface="HELVETICA" panose="020B0604020202020204" pitchFamily="34" charset="0"/>
            </a:endParaRPr>
          </a:p>
          <a:p>
            <a:pPr algn="ctr"/>
            <a:r>
              <a:rPr lang="it-IT" sz="2400" dirty="0">
                <a:latin typeface="HELVETICA" panose="020B0604020202020204" pitchFamily="34" charset="0"/>
              </a:rPr>
              <a:t>Art.12 – Cooperazione e collaborazione</a:t>
            </a:r>
          </a:p>
          <a:p>
            <a:endParaRPr lang="it-IT" dirty="0"/>
          </a:p>
          <a:p>
            <a:pPr algn="just">
              <a:spcAft>
                <a:spcPts val="0"/>
              </a:spcAft>
            </a:pPr>
            <a:r>
              <a:rPr lang="it-IT"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L’Infermiere si impegna a sostenere la cooperazione con i professionisti coinvolti nel percorso di cura, </a:t>
            </a:r>
            <a:r>
              <a:rPr lang="it-IT" sz="2000" dirty="0">
                <a:latin typeface="Calibri" panose="020F0502020204030204" pitchFamily="34" charset="0"/>
                <a:ea typeface="Calibri" panose="020F0502020204030204" pitchFamily="34" charset="0"/>
                <a:cs typeface="Times New Roman" panose="02020603050405020304" pitchFamily="18" charset="0"/>
              </a:rPr>
              <a:t>adottando comportamenti leali e collaborativi con i colleghi e gli altri operatori. Riconosce e valorizza il loro specifico apporto nel processo assistenziale. </a:t>
            </a:r>
          </a:p>
        </p:txBody>
      </p:sp>
      <p:sp>
        <p:nvSpPr>
          <p:cNvPr id="8" name="CasellaDiTesto 7">
            <a:extLst>
              <a:ext uri="{FF2B5EF4-FFF2-40B4-BE49-F238E27FC236}">
                <a16:creationId xmlns:a16="http://schemas.microsoft.com/office/drawing/2014/main" id="{E19A3CCA-1628-4676-AB79-48B7A3024266}"/>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3621371499"/>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415636" y="1641109"/>
            <a:ext cx="8502585" cy="3539430"/>
          </a:xfrm>
          <a:prstGeom prst="rect">
            <a:avLst/>
          </a:prstGeom>
          <a:noFill/>
        </p:spPr>
        <p:txBody>
          <a:bodyPr wrap="square" rtlCol="0">
            <a:spAutoFit/>
          </a:bodyPr>
          <a:lstStyle/>
          <a:p>
            <a:endParaRPr lang="it-IT" sz="1200" dirty="0">
              <a:latin typeface="HELVETICA" panose="020B0604020202020204" pitchFamily="34" charset="0"/>
              <a:cs typeface="HELVETICA" panose="020B0604020202020204" pitchFamily="34" charset="0"/>
            </a:endParaRPr>
          </a:p>
          <a:p>
            <a:pPr algn="just"/>
            <a:r>
              <a:rPr lang="it-IT" sz="2400" dirty="0">
                <a:latin typeface="HELVETICA" panose="020B0604020202020204" pitchFamily="34" charset="0"/>
              </a:rPr>
              <a:t>Art. 13 – Agire competente, consulenza e condivisione delle informazioni</a:t>
            </a:r>
          </a:p>
          <a:p>
            <a:pPr algn="just"/>
            <a:endParaRPr lang="it-IT" sz="2400" dirty="0">
              <a:latin typeface="HELVETICA" panose="020B0604020202020204" pitchFamily="34" charset="0"/>
            </a:endParaRP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L’Infermiere agisce sulla base del proprio livello di competenza e ricorre, se necessario, alla consulenza e all’intervento di infermieri esperti o specialisti. Presta consulenza ponendo i suoi </a:t>
            </a:r>
            <a:r>
              <a:rPr lang="it-IT" sz="2000" dirty="0" err="1">
                <a:latin typeface="Calibri" panose="020F0502020204030204" pitchFamily="34" charset="0"/>
                <a:ea typeface="Calibri" panose="020F0502020204030204" pitchFamily="34" charset="0"/>
                <a:cs typeface="Times New Roman" panose="02020603050405020304" pitchFamily="18" charset="0"/>
              </a:rPr>
              <a:t>saperi</a:t>
            </a:r>
            <a:r>
              <a:rPr lang="it-IT" sz="2000" dirty="0">
                <a:latin typeface="Calibri" panose="020F0502020204030204" pitchFamily="34" charset="0"/>
                <a:ea typeface="Calibri" panose="020F0502020204030204" pitchFamily="34" charset="0"/>
                <a:cs typeface="Times New Roman" panose="02020603050405020304" pitchFamily="18" charset="0"/>
              </a:rPr>
              <a:t> e abilità a disposizione della propria e delle altre comunità professionali e istituzioni.</a:t>
            </a: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Partecipa al percorso di cura e si adopera affinché la persona assistita disponga delle informazioni condivise con l’equipe, necessarie ai suoi bisogni di vita e alla scelta consapevole dei percorsi di cura proposti. </a:t>
            </a:r>
          </a:p>
        </p:txBody>
      </p:sp>
      <p:sp>
        <p:nvSpPr>
          <p:cNvPr id="8" name="CasellaDiTesto 7">
            <a:extLst>
              <a:ext uri="{FF2B5EF4-FFF2-40B4-BE49-F238E27FC236}">
                <a16:creationId xmlns:a16="http://schemas.microsoft.com/office/drawing/2014/main" id="{B9A50002-3CD9-4F70-80F7-2850522C88AF}"/>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2831817043"/>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481840" y="1621983"/>
            <a:ext cx="8205612" cy="2800767"/>
          </a:xfrm>
          <a:prstGeom prst="rect">
            <a:avLst/>
          </a:prstGeom>
          <a:noFill/>
        </p:spPr>
        <p:txBody>
          <a:bodyPr wrap="square" rtlCol="0">
            <a:spAutoFit/>
          </a:bodyPr>
          <a:lstStyle/>
          <a:p>
            <a:endParaRPr lang="it-IT" sz="2400" b="1" dirty="0">
              <a:latin typeface="HELVETICA" panose="020B0604020202020204" pitchFamily="34" charset="0"/>
              <a:cs typeface="HELVETICA" panose="020B0604020202020204" pitchFamily="34" charset="0"/>
            </a:endParaRPr>
          </a:p>
          <a:p>
            <a:pPr algn="ctr">
              <a:spcAft>
                <a:spcPts val="0"/>
              </a:spcAft>
            </a:pPr>
            <a:r>
              <a:rPr lang="it-IT" sz="2400" dirty="0">
                <a:latin typeface="HELVETICA" panose="020B0604020202020204" pitchFamily="34" charset="0"/>
              </a:rPr>
              <a:t>Art 14 – Posizione di protezione </a:t>
            </a:r>
          </a:p>
          <a:p>
            <a:pPr algn="ctr">
              <a:spcAft>
                <a:spcPts val="0"/>
              </a:spcAft>
            </a:pPr>
            <a:endParaRPr lang="it-IT" sz="2400" dirty="0">
              <a:latin typeface="HELVETICA" panose="020B0604020202020204" pitchFamily="34" charset="0"/>
            </a:endParaRPr>
          </a:p>
          <a:p>
            <a:pPr algn="just">
              <a:spcAft>
                <a:spcPts val="0"/>
              </a:spcAft>
            </a:pPr>
            <a:r>
              <a:rPr lang="it-IT"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L’Infermiere che rilevi uno stato di alterazione di natura psicofisica di un professionista o di altro operatore nelle sue funzioni, a qualunque livello di responsabilità, si adopera per proteggere e tutelare le persone assistite, la professione e il professionista, anche effettuando le opportune segnalazioni.</a:t>
            </a:r>
            <a:endParaRPr lang="it-IT" sz="2000" dirty="0">
              <a:latin typeface="Calibri" panose="020F0502020204030204" pitchFamily="34" charset="0"/>
              <a:ea typeface="Calibri" panose="020F0502020204030204" pitchFamily="34" charset="0"/>
              <a:cs typeface="Times New Roman" panose="02020603050405020304" pitchFamily="18" charset="0"/>
            </a:endParaRPr>
          </a:p>
          <a:p>
            <a:pPr algn="ctr"/>
            <a:endParaRPr lang="it-IT" sz="2400" dirty="0">
              <a:latin typeface="HELVETICA" panose="020B0604020202020204" pitchFamily="34" charset="0"/>
              <a:cs typeface="HELVETICA" panose="020B0604020202020204" pitchFamily="34" charset="0"/>
            </a:endParaRPr>
          </a:p>
        </p:txBody>
      </p:sp>
      <p:sp>
        <p:nvSpPr>
          <p:cNvPr id="8" name="CasellaDiTesto 7">
            <a:extLst>
              <a:ext uri="{FF2B5EF4-FFF2-40B4-BE49-F238E27FC236}">
                <a16:creationId xmlns:a16="http://schemas.microsoft.com/office/drawing/2014/main" id="{0CF9AFD3-AE21-4B0C-9FA6-6468C9756BF1}"/>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1575776255"/>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481840" y="1584252"/>
            <a:ext cx="8205612" cy="2401427"/>
          </a:xfrm>
          <a:prstGeom prst="rect">
            <a:avLst/>
          </a:prstGeom>
          <a:noFill/>
        </p:spPr>
        <p:txBody>
          <a:bodyPr wrap="square" rtlCol="0">
            <a:spAutoFit/>
          </a:bodyPr>
          <a:lstStyle/>
          <a:p>
            <a:pPr algn="ctr"/>
            <a:r>
              <a:rPr lang="it-IT" sz="2400" dirty="0">
                <a:latin typeface="HELVETICA" panose="020B0604020202020204" pitchFamily="34" charset="0"/>
              </a:rPr>
              <a:t>Art 15 – Informazioni sullo stato di salute</a:t>
            </a:r>
          </a:p>
          <a:p>
            <a:pPr algn="ctr"/>
            <a:endParaRPr lang="it-IT" dirty="0"/>
          </a:p>
          <a:p>
            <a:pPr algn="just"/>
            <a:r>
              <a:rPr lang="it-IT" sz="1800" dirty="0">
                <a:latin typeface="HELVETICA" panose="020B0604020202020204" pitchFamily="34" charset="0"/>
                <a:cs typeface="HELVETICA" panose="020B0604020202020204" pitchFamily="34" charset="0"/>
              </a:rPr>
              <a:t>L’Infermiere si assicura che l’interessato e la persona da lei indicata come riferimento, riceva le informazioni sul suo stato di salute precise, complete e tempestive, condivise con l’equipe di cura, nel rispetto delle sue esigenze e con modalità culturalmente appropriate. </a:t>
            </a:r>
          </a:p>
          <a:p>
            <a:pPr algn="just"/>
            <a:r>
              <a:rPr lang="it-IT" sz="1800" dirty="0">
                <a:latin typeface="HELVETICA" panose="020B0604020202020204" pitchFamily="34" charset="0"/>
                <a:cs typeface="HELVETICA" panose="020B0604020202020204" pitchFamily="34" charset="0"/>
              </a:rPr>
              <a:t>Non si sostituisce ad altre figure professionali nel fornire informazioni che non siano di propria pertinenza </a:t>
            </a:r>
          </a:p>
        </p:txBody>
      </p:sp>
      <p:sp>
        <p:nvSpPr>
          <p:cNvPr id="8" name="CasellaDiTesto 7">
            <a:extLst>
              <a:ext uri="{FF2B5EF4-FFF2-40B4-BE49-F238E27FC236}">
                <a16:creationId xmlns:a16="http://schemas.microsoft.com/office/drawing/2014/main" id="{40DEE6C8-933F-4057-86BD-A88EF8B81E93}"/>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2157908557"/>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619478" y="1863895"/>
            <a:ext cx="8105422" cy="2123658"/>
          </a:xfrm>
          <a:prstGeom prst="rect">
            <a:avLst/>
          </a:prstGeom>
          <a:noFill/>
        </p:spPr>
        <p:txBody>
          <a:bodyPr wrap="square" rtlCol="0">
            <a:spAutoFit/>
          </a:bodyPr>
          <a:lstStyle/>
          <a:p>
            <a:pPr algn="ctr">
              <a:spcAft>
                <a:spcPts val="0"/>
              </a:spcAft>
            </a:pPr>
            <a:r>
              <a:rPr lang="it-IT" sz="2400" dirty="0">
                <a:latin typeface="HELVETICA" panose="020B0604020202020204" pitchFamily="34" charset="0"/>
              </a:rPr>
              <a:t>Art. 16 - Interazione e integrazione</a:t>
            </a:r>
          </a:p>
          <a:p>
            <a:pPr algn="ctr">
              <a:spcAft>
                <a:spcPts val="0"/>
              </a:spcAft>
            </a:pPr>
            <a:endParaRPr lang="it-IT" sz="2400" dirty="0">
              <a:latin typeface="HELVETICA" panose="020B0604020202020204" pitchFamily="34" charset="0"/>
            </a:endParaRP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L’Infermiere riconosce l’interazione e l’integrazione intra e interprofessionale, quali elementi fondamentali per rispondere alle richieste della persona</a:t>
            </a:r>
            <a:r>
              <a:rPr lang="it-IT" sz="2000" b="1" dirty="0">
                <a:latin typeface="Calibri" panose="020F0502020204030204" pitchFamily="34" charset="0"/>
                <a:ea typeface="Calibri" panose="020F0502020204030204" pitchFamily="34" charset="0"/>
                <a:cs typeface="Times New Roman" panose="02020603050405020304" pitchFamily="18" charset="0"/>
              </a:rPr>
              <a:t>.</a:t>
            </a:r>
            <a:endParaRPr lang="it-IT" sz="2000" dirty="0">
              <a:latin typeface="Calibri" panose="020F0502020204030204" pitchFamily="34" charset="0"/>
              <a:ea typeface="Calibri" panose="020F0502020204030204" pitchFamily="34" charset="0"/>
              <a:cs typeface="Times New Roman" panose="02020603050405020304" pitchFamily="18" charset="0"/>
            </a:endParaRPr>
          </a:p>
          <a:p>
            <a:pPr algn="ctr"/>
            <a:endParaRPr lang="it-IT" sz="2400" dirty="0">
              <a:latin typeface="HELVETICA" panose="020B0604020202020204" pitchFamily="34" charset="0"/>
            </a:endParaRPr>
          </a:p>
        </p:txBody>
      </p:sp>
      <p:sp>
        <p:nvSpPr>
          <p:cNvPr id="8" name="CasellaDiTesto 7">
            <a:extLst>
              <a:ext uri="{FF2B5EF4-FFF2-40B4-BE49-F238E27FC236}">
                <a16:creationId xmlns:a16="http://schemas.microsoft.com/office/drawing/2014/main" id="{A8BD4703-B2D8-421C-A907-1286DE2CE1CE}"/>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334417854"/>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519289" y="1219200"/>
            <a:ext cx="8205612" cy="2554545"/>
          </a:xfrm>
          <a:prstGeom prst="rect">
            <a:avLst/>
          </a:prstGeom>
          <a:noFill/>
        </p:spPr>
        <p:txBody>
          <a:bodyPr wrap="square" rtlCol="0">
            <a:spAutoFit/>
          </a:bodyPr>
          <a:lstStyle/>
          <a:p>
            <a:pPr algn="ctr"/>
            <a:r>
              <a:rPr lang="it-IT" sz="4000" b="1" dirty="0">
                <a:latin typeface="HELVETICA" panose="020B0604020202020204" pitchFamily="34" charset="0"/>
                <a:cs typeface="HELVETICA" panose="020B0604020202020204" pitchFamily="34" charset="0"/>
              </a:rPr>
              <a:t>Capo IV </a:t>
            </a:r>
          </a:p>
          <a:p>
            <a:pPr algn="ctr"/>
            <a:endParaRPr lang="it-IT" sz="4000" b="1" dirty="0">
              <a:latin typeface="HELVETICA" panose="020B0604020202020204" pitchFamily="34" charset="0"/>
              <a:cs typeface="HELVETICA" panose="020B0604020202020204" pitchFamily="34" charset="0"/>
            </a:endParaRPr>
          </a:p>
          <a:p>
            <a:pPr algn="ctr"/>
            <a:r>
              <a:rPr lang="it-IT" sz="4000" b="1" dirty="0">
                <a:latin typeface="HELVETICA" panose="020B0604020202020204" pitchFamily="34" charset="0"/>
                <a:cs typeface="HELVETICA" panose="020B0604020202020204" pitchFamily="34" charset="0"/>
              </a:rPr>
              <a:t>Rapporti </a:t>
            </a:r>
            <a:br>
              <a:rPr lang="it-IT" sz="4000" b="1" dirty="0">
                <a:latin typeface="HELVETICA" panose="020B0604020202020204" pitchFamily="34" charset="0"/>
                <a:cs typeface="HELVETICA" panose="020B0604020202020204" pitchFamily="34" charset="0"/>
              </a:rPr>
            </a:br>
            <a:r>
              <a:rPr lang="it-IT" sz="4000" b="1" dirty="0">
                <a:latin typeface="HELVETICA" panose="020B0604020202020204" pitchFamily="34" charset="0"/>
                <a:cs typeface="HELVETICA" panose="020B0604020202020204" pitchFamily="34" charset="0"/>
              </a:rPr>
              <a:t>con le Persone Assistite</a:t>
            </a:r>
            <a:endParaRPr lang="it-IT" sz="4000" dirty="0">
              <a:latin typeface="HELVETICA" panose="020B0604020202020204" pitchFamily="34" charset="0"/>
              <a:cs typeface="HELVETICA" panose="020B0604020202020204" pitchFamily="34" charset="0"/>
            </a:endParaRPr>
          </a:p>
        </p:txBody>
      </p:sp>
      <p:sp>
        <p:nvSpPr>
          <p:cNvPr id="8" name="CasellaDiTesto 7">
            <a:extLst>
              <a:ext uri="{FF2B5EF4-FFF2-40B4-BE49-F238E27FC236}">
                <a16:creationId xmlns:a16="http://schemas.microsoft.com/office/drawing/2014/main" id="{85674656-454E-4BAF-946B-3BB46B42C3FC}"/>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2170059722"/>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481840" y="1353754"/>
            <a:ext cx="8205612" cy="3354765"/>
          </a:xfrm>
          <a:prstGeom prst="rect">
            <a:avLst/>
          </a:prstGeom>
          <a:noFill/>
        </p:spPr>
        <p:txBody>
          <a:bodyPr wrap="square" rtlCol="0">
            <a:spAutoFit/>
          </a:bodyPr>
          <a:lstStyle/>
          <a:p>
            <a:pPr algn="ctr"/>
            <a:r>
              <a:rPr lang="it-IT" sz="2400" dirty="0">
                <a:latin typeface="HELVETICA" panose="020B0604020202020204" pitchFamily="34" charset="0"/>
              </a:rPr>
              <a:t>Art. 17 – Rapporto con la persona assistita nel percorso di cura</a:t>
            </a:r>
          </a:p>
          <a:p>
            <a:pPr algn="ctr"/>
            <a:endParaRPr lang="it-IT" sz="2400" dirty="0">
              <a:latin typeface="HELVETICA" panose="020B0604020202020204" pitchFamily="34" charset="0"/>
            </a:endParaRP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Nel percorso di cura l’Infermiere valorizza e accoglie il contributo della persona, il suo punto di vista e le sue emozioni e facilita l’espressione della sofferenza. </a:t>
            </a: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L’Infermiere informa, coinvolge, educa e supporta l’interessato e con il suo libero consenso, le persone di riferimento, per favorire l’adesione al percorso di cura e per valutare e attivare le risorse disponibili. </a:t>
            </a: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Il tempo dedicato a queste finalità è tempo di cura. </a:t>
            </a:r>
          </a:p>
        </p:txBody>
      </p:sp>
      <p:sp>
        <p:nvSpPr>
          <p:cNvPr id="8" name="CasellaDiTesto 7">
            <a:extLst>
              <a:ext uri="{FF2B5EF4-FFF2-40B4-BE49-F238E27FC236}">
                <a16:creationId xmlns:a16="http://schemas.microsoft.com/office/drawing/2014/main" id="{E14FBCE9-CB0F-4F00-B380-24C98DB4A8A0}"/>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2598083024"/>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560157" y="1769529"/>
            <a:ext cx="8048978" cy="2062103"/>
          </a:xfrm>
          <a:prstGeom prst="rect">
            <a:avLst/>
          </a:prstGeom>
          <a:noFill/>
        </p:spPr>
        <p:txBody>
          <a:bodyPr wrap="square" rtlCol="0">
            <a:spAutoFit/>
          </a:bodyPr>
          <a:lstStyle/>
          <a:p>
            <a:pPr algn="ctr"/>
            <a:r>
              <a:rPr lang="it-IT" sz="2400" dirty="0">
                <a:latin typeface="HELVETICA" panose="020B0604020202020204" pitchFamily="34" charset="0"/>
              </a:rPr>
              <a:t>Art. 18 – Dolore</a:t>
            </a:r>
          </a:p>
          <a:p>
            <a:pPr algn="ctr"/>
            <a:endParaRPr lang="it-IT" sz="2400" dirty="0">
              <a:latin typeface="HELVETICA" panose="020B0604020202020204" pitchFamily="34" charset="0"/>
            </a:endParaRP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L’Infermiere </a:t>
            </a:r>
            <a:r>
              <a:rPr lang="it-IT"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previene, rileva e documenta il dolore dell’assistito </a:t>
            </a:r>
            <a:r>
              <a:rPr lang="it-IT" sz="2000" dirty="0">
                <a:latin typeface="Calibri" panose="020F0502020204030204" pitchFamily="34" charset="0"/>
                <a:ea typeface="Calibri" panose="020F0502020204030204" pitchFamily="34" charset="0"/>
                <a:cs typeface="Times New Roman" panose="02020603050405020304" pitchFamily="18" charset="0"/>
              </a:rPr>
              <a:t>durante il percorso di cura. Si adopera, applicando le buone pratiche per la gestione del dolore e dei sintomi ad esso correlati, nel rispetto delle volontà della persona. </a:t>
            </a:r>
          </a:p>
        </p:txBody>
      </p:sp>
      <p:sp>
        <p:nvSpPr>
          <p:cNvPr id="8" name="CasellaDiTesto 7">
            <a:extLst>
              <a:ext uri="{FF2B5EF4-FFF2-40B4-BE49-F238E27FC236}">
                <a16:creationId xmlns:a16="http://schemas.microsoft.com/office/drawing/2014/main" id="{713837A0-BB7E-4BBE-BC13-1A9210E4F291}"/>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289479394"/>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519288" y="1475571"/>
            <a:ext cx="8205612" cy="2677656"/>
          </a:xfrm>
          <a:prstGeom prst="rect">
            <a:avLst/>
          </a:prstGeom>
          <a:noFill/>
        </p:spPr>
        <p:txBody>
          <a:bodyPr wrap="square" rtlCol="0">
            <a:spAutoFit/>
          </a:bodyPr>
          <a:lstStyle/>
          <a:p>
            <a:pPr algn="ctr"/>
            <a:r>
              <a:rPr lang="it-IT" sz="2400" dirty="0">
                <a:latin typeface="HELVETICA" panose="020B0604020202020204" pitchFamily="34" charset="0"/>
              </a:rPr>
              <a:t>Art. 19 – Confidenzialità e riservatezza</a:t>
            </a:r>
          </a:p>
          <a:p>
            <a:pPr algn="ctr"/>
            <a:endParaRPr lang="it-IT" sz="2400" dirty="0">
              <a:latin typeface="HELVETICA" panose="020B0604020202020204" pitchFamily="34" charset="0"/>
            </a:endParaRP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L’Infermiere garantisce e tutela la confidenzialità della relazione con la persona assistita e la riservatezza dei dati a essa relativi durante l’intero percorso di cura. </a:t>
            </a: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Raccoglie, analizza e utilizza i dati in modo appropriato, limitandosi a ciò che è necessario all’assistenza infermieristica, nel rispetto dei diritti della persona e della normativa vigente.</a:t>
            </a:r>
          </a:p>
        </p:txBody>
      </p:sp>
      <p:sp>
        <p:nvSpPr>
          <p:cNvPr id="8" name="CasellaDiTesto 7">
            <a:extLst>
              <a:ext uri="{FF2B5EF4-FFF2-40B4-BE49-F238E27FC236}">
                <a16:creationId xmlns:a16="http://schemas.microsoft.com/office/drawing/2014/main" id="{D5D7D3E0-C67A-4704-B82D-B4D9BE7CBCB1}"/>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823164715"/>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481840" y="1644399"/>
            <a:ext cx="8205612" cy="2369880"/>
          </a:xfrm>
          <a:prstGeom prst="rect">
            <a:avLst/>
          </a:prstGeom>
          <a:noFill/>
        </p:spPr>
        <p:txBody>
          <a:bodyPr wrap="square" rtlCol="0">
            <a:spAutoFit/>
          </a:bodyPr>
          <a:lstStyle/>
          <a:p>
            <a:pPr algn="ctr">
              <a:spcAft>
                <a:spcPts val="0"/>
              </a:spcAft>
            </a:pPr>
            <a:r>
              <a:rPr lang="it-IT" sz="2400" dirty="0">
                <a:latin typeface="HELVETICA" panose="020B0604020202020204" pitchFamily="34" charset="0"/>
              </a:rPr>
              <a:t>Art. 20 – Rifiuto all’informazione</a:t>
            </a:r>
          </a:p>
          <a:p>
            <a:pPr algn="ctr">
              <a:spcAft>
                <a:spcPts val="0"/>
              </a:spcAft>
            </a:pPr>
            <a:endParaRPr lang="it-IT" sz="2400" dirty="0">
              <a:latin typeface="HELVETICA" panose="020B0604020202020204" pitchFamily="34" charset="0"/>
            </a:endParaRP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L’Infermiere rispetta la esplicita volontà della persona assistita di non essere informata sul proprio stato di salute. Nel caso in cui, l’informazione rifiutata sia necessaria per prevenire un rischio per la salute di soggetti terzi, l’Infermiere si adopera a responsabilizzare l’assistito, fornendo le informazioni relative al rischio e alla condotta potenzialmente lesiva.</a:t>
            </a:r>
          </a:p>
        </p:txBody>
      </p:sp>
      <p:sp>
        <p:nvSpPr>
          <p:cNvPr id="8" name="CasellaDiTesto 7">
            <a:extLst>
              <a:ext uri="{FF2B5EF4-FFF2-40B4-BE49-F238E27FC236}">
                <a16:creationId xmlns:a16="http://schemas.microsoft.com/office/drawing/2014/main" id="{688D3DC0-A211-42E8-AE28-E297729AEC6D}"/>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2338891009"/>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543224" y="1931365"/>
            <a:ext cx="8082844" cy="1754326"/>
          </a:xfrm>
          <a:prstGeom prst="rect">
            <a:avLst/>
          </a:prstGeom>
          <a:noFill/>
        </p:spPr>
        <p:txBody>
          <a:bodyPr wrap="square" rtlCol="0">
            <a:spAutoFit/>
          </a:bodyPr>
          <a:lstStyle/>
          <a:p>
            <a:pPr algn="ctr"/>
            <a:r>
              <a:rPr lang="it-IT" sz="2400" dirty="0">
                <a:latin typeface="HELVETICA" panose="020B0604020202020204" pitchFamily="34" charset="0"/>
              </a:rPr>
              <a:t>Art. 21 – Strategie e modalità comunicative</a:t>
            </a:r>
          </a:p>
          <a:p>
            <a:pPr algn="ctr"/>
            <a:endParaRPr lang="it-IT" sz="2400" dirty="0">
              <a:latin typeface="HELVETICA" panose="020B0604020202020204" pitchFamily="34" charset="0"/>
            </a:endParaRP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L’Infermiere sostiene la relazione con la persona assistita che si trova in condizioni che ne limitano l’espressione, attraverso strategie e modalità comunicative efficaci.</a:t>
            </a:r>
          </a:p>
        </p:txBody>
      </p:sp>
      <p:sp>
        <p:nvSpPr>
          <p:cNvPr id="8" name="CasellaDiTesto 7">
            <a:extLst>
              <a:ext uri="{FF2B5EF4-FFF2-40B4-BE49-F238E27FC236}">
                <a16:creationId xmlns:a16="http://schemas.microsoft.com/office/drawing/2014/main" id="{88F64BC2-32F1-4738-8DE5-C4B28FC4142C}"/>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3624615777"/>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481840" y="1814862"/>
            <a:ext cx="8205611" cy="1754326"/>
          </a:xfrm>
          <a:prstGeom prst="rect">
            <a:avLst/>
          </a:prstGeom>
          <a:noFill/>
        </p:spPr>
        <p:txBody>
          <a:bodyPr wrap="square" rtlCol="0">
            <a:spAutoFit/>
          </a:bodyPr>
          <a:lstStyle/>
          <a:p>
            <a:pPr algn="ctr"/>
            <a:r>
              <a:rPr lang="it-IT" sz="2400" dirty="0">
                <a:latin typeface="HELVETICA" panose="020B0604020202020204" pitchFamily="34" charset="0"/>
              </a:rPr>
              <a:t>Art. 22 – Privazioni, violenze o maltrattamenti</a:t>
            </a:r>
          </a:p>
          <a:p>
            <a:pPr algn="ctr"/>
            <a:endParaRPr lang="it-IT" sz="2400" dirty="0">
              <a:latin typeface="HELVETICA" panose="020B0604020202020204" pitchFamily="34" charset="0"/>
            </a:endParaRP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Salvo gli obblighi di denuncia l’Infermiere che rileva ed evidenzia privazioni, violenze o maltrattamenti sulla persona assistita, si attiva perché vi sia un rapido intervento a tutela dell’interessato.</a:t>
            </a:r>
          </a:p>
        </p:txBody>
      </p:sp>
      <p:sp>
        <p:nvSpPr>
          <p:cNvPr id="8" name="CasellaDiTesto 7">
            <a:extLst>
              <a:ext uri="{FF2B5EF4-FFF2-40B4-BE49-F238E27FC236}">
                <a16:creationId xmlns:a16="http://schemas.microsoft.com/office/drawing/2014/main" id="{10BA3D99-2CC1-42D1-A7CE-0C478B451ACA}"/>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552861457"/>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519289" y="1511122"/>
            <a:ext cx="8205611" cy="2677656"/>
          </a:xfrm>
          <a:prstGeom prst="rect">
            <a:avLst/>
          </a:prstGeom>
          <a:noFill/>
        </p:spPr>
        <p:txBody>
          <a:bodyPr wrap="square" rtlCol="0">
            <a:spAutoFit/>
          </a:bodyPr>
          <a:lstStyle/>
          <a:p>
            <a:pPr algn="ctr"/>
            <a:r>
              <a:rPr lang="it-IT" sz="2400" dirty="0">
                <a:latin typeface="HELVETICA" panose="020B0604020202020204" pitchFamily="34" charset="0"/>
              </a:rPr>
              <a:t>Art. 23 – Volontà del minore</a:t>
            </a:r>
          </a:p>
          <a:p>
            <a:pPr algn="ctr"/>
            <a:endParaRPr lang="it-IT" sz="2400" dirty="0">
              <a:latin typeface="HELVETICA" panose="020B0604020202020204" pitchFamily="34" charset="0"/>
            </a:endParaRP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L’Infermiere, tenuto conto dell’età e del grado di maturità riscontrato, si adopera affinché sia presa in debita considerazione l’opinione del minore, rispetto alle scelte curative, assistenziali e sperimentali, al fine di consentirgli di esprimere la sua volontà.</a:t>
            </a:r>
          </a:p>
          <a:p>
            <a:pPr algn="just">
              <a:spcAft>
                <a:spcPts val="0"/>
              </a:spcAft>
            </a:pPr>
            <a:r>
              <a:rPr lang="it-IT"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L’Infermiere, quando </a:t>
            </a:r>
            <a:r>
              <a:rPr lang="it-IT" sz="2000"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iI</a:t>
            </a:r>
            <a:r>
              <a:rPr lang="it-IT"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minore consapevolmente si oppone alla scelta di cura, si adopera per superare il conflitto. </a:t>
            </a:r>
            <a:endParaRPr lang="it-IT"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CasellaDiTesto 7">
            <a:extLst>
              <a:ext uri="{FF2B5EF4-FFF2-40B4-BE49-F238E27FC236}">
                <a16:creationId xmlns:a16="http://schemas.microsoft.com/office/drawing/2014/main" id="{1EEBCBF3-CD00-40F5-BDB6-05271FA5049C}"/>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3031792740"/>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577090" y="1312792"/>
            <a:ext cx="8015111" cy="2985433"/>
          </a:xfrm>
          <a:prstGeom prst="rect">
            <a:avLst/>
          </a:prstGeom>
          <a:noFill/>
        </p:spPr>
        <p:txBody>
          <a:bodyPr wrap="square" rtlCol="0">
            <a:spAutoFit/>
          </a:bodyPr>
          <a:lstStyle/>
          <a:p>
            <a:pPr algn="ctr"/>
            <a:r>
              <a:rPr lang="it-IT" sz="2400" dirty="0">
                <a:latin typeface="HELVETICA" panose="020B0604020202020204" pitchFamily="34" charset="0"/>
              </a:rPr>
              <a:t>Art. 24 – Cura nel fine vita</a:t>
            </a:r>
          </a:p>
          <a:p>
            <a:pPr algn="ctr"/>
            <a:endParaRPr lang="it-IT" sz="2400" dirty="0">
              <a:latin typeface="HELVETICA" panose="020B0604020202020204" pitchFamily="34" charset="0"/>
            </a:endParaRP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L’Infermiere presta assistenza infermieristica fino al termine della vita della persona assistita. Riconosce l’importanza del gesto assistenziale, della pianificazione condivisa delle cure, della </a:t>
            </a:r>
            <a:r>
              <a:rPr lang="it-IT" sz="2000" dirty="0" err="1">
                <a:latin typeface="Calibri" panose="020F0502020204030204" pitchFamily="34" charset="0"/>
                <a:ea typeface="Calibri" panose="020F0502020204030204" pitchFamily="34" charset="0"/>
                <a:cs typeface="Times New Roman" panose="02020603050405020304" pitchFamily="18" charset="0"/>
              </a:rPr>
              <a:t>palliazione</a:t>
            </a:r>
            <a:r>
              <a:rPr lang="it-IT" sz="2000" dirty="0">
                <a:latin typeface="Calibri" panose="020F0502020204030204" pitchFamily="34" charset="0"/>
                <a:ea typeface="Calibri" panose="020F0502020204030204" pitchFamily="34" charset="0"/>
                <a:cs typeface="Times New Roman" panose="02020603050405020304" pitchFamily="18" charset="0"/>
              </a:rPr>
              <a:t>, del conforto ambientale, fisico, psicologico, relazionale e spirituale.</a:t>
            </a: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L’Infermiere sostiene i familiari e le persone di riferimento della persona assistita nell’evoluzione finale della malattia, nel momento della perdita e nella fase di elaborazione del lutto.</a:t>
            </a:r>
          </a:p>
        </p:txBody>
      </p:sp>
      <p:sp>
        <p:nvSpPr>
          <p:cNvPr id="8" name="CasellaDiTesto 7">
            <a:extLst>
              <a:ext uri="{FF2B5EF4-FFF2-40B4-BE49-F238E27FC236}">
                <a16:creationId xmlns:a16="http://schemas.microsoft.com/office/drawing/2014/main" id="{B8B1512E-E4CD-4B27-8510-A47D1B16CA04}"/>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4040439912"/>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531935" y="1847403"/>
            <a:ext cx="8105422" cy="2062103"/>
          </a:xfrm>
          <a:prstGeom prst="rect">
            <a:avLst/>
          </a:prstGeom>
          <a:noFill/>
        </p:spPr>
        <p:txBody>
          <a:bodyPr wrap="square" rtlCol="0">
            <a:spAutoFit/>
          </a:bodyPr>
          <a:lstStyle/>
          <a:p>
            <a:pPr algn="ctr"/>
            <a:r>
              <a:rPr lang="it-IT" sz="2400" dirty="0">
                <a:latin typeface="HELVETICA" panose="020B0604020202020204" pitchFamily="34" charset="0"/>
              </a:rPr>
              <a:t>Art. 25 – Volontà di limite agli interventi</a:t>
            </a:r>
          </a:p>
          <a:p>
            <a:pPr algn="ctr"/>
            <a:endParaRPr lang="it-IT" sz="2400" dirty="0">
              <a:latin typeface="HELVETICA" panose="020B0604020202020204" pitchFamily="34" charset="0"/>
            </a:endParaRP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L’Infermiere tutela la volontà della persona assistita di porre dei limiti agli interventi che ritiene non siano proporzionati alla sua condizione clinica o coerenti con la concezione di qualità della vita, espressa anche in forma anticipata dalla persona stessa. </a:t>
            </a:r>
          </a:p>
        </p:txBody>
      </p:sp>
      <p:sp>
        <p:nvSpPr>
          <p:cNvPr id="8" name="CasellaDiTesto 7">
            <a:extLst>
              <a:ext uri="{FF2B5EF4-FFF2-40B4-BE49-F238E27FC236}">
                <a16:creationId xmlns:a16="http://schemas.microsoft.com/office/drawing/2014/main" id="{68EA187A-6947-4010-B7D4-21BC1D2F7FAB}"/>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2307360067"/>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618243" y="1919544"/>
            <a:ext cx="7932805" cy="1754326"/>
          </a:xfrm>
          <a:prstGeom prst="rect">
            <a:avLst/>
          </a:prstGeom>
          <a:noFill/>
        </p:spPr>
        <p:txBody>
          <a:bodyPr wrap="square" rtlCol="0">
            <a:spAutoFit/>
          </a:bodyPr>
          <a:lstStyle/>
          <a:p>
            <a:pPr algn="ctr">
              <a:spcAft>
                <a:spcPts val="0"/>
              </a:spcAft>
            </a:pPr>
            <a:r>
              <a:rPr lang="it-IT" sz="2400" dirty="0">
                <a:latin typeface="HELVETICA" panose="020B0604020202020204" pitchFamily="34" charset="0"/>
              </a:rPr>
              <a:t>Art 26 – Donazione di sangue, tessuti e organi</a:t>
            </a:r>
          </a:p>
          <a:p>
            <a:pPr algn="ctr">
              <a:spcAft>
                <a:spcPts val="0"/>
              </a:spcAft>
            </a:pPr>
            <a:endParaRPr lang="it-IT" sz="2400" dirty="0">
              <a:latin typeface="HELVETICA" panose="020B0604020202020204" pitchFamily="34" charset="0"/>
            </a:endParaRPr>
          </a:p>
          <a:p>
            <a:pPr>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L’Infermiere favorisce l’informazione sulla donazione di sangue, tessuti e organi quale atto di solidarietà; educa e sostiene le persone coinvolte nel donare e nel ricevere. </a:t>
            </a:r>
          </a:p>
        </p:txBody>
      </p:sp>
      <p:sp>
        <p:nvSpPr>
          <p:cNvPr id="8" name="CasellaDiTesto 7">
            <a:extLst>
              <a:ext uri="{FF2B5EF4-FFF2-40B4-BE49-F238E27FC236}">
                <a16:creationId xmlns:a16="http://schemas.microsoft.com/office/drawing/2014/main" id="{5C622227-39E5-4772-B956-1FF34B37AA88}"/>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1333702933"/>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488015" y="1935805"/>
            <a:ext cx="7964079" cy="2062103"/>
          </a:xfrm>
          <a:prstGeom prst="rect">
            <a:avLst/>
          </a:prstGeom>
          <a:noFill/>
        </p:spPr>
        <p:txBody>
          <a:bodyPr wrap="square" rtlCol="0">
            <a:spAutoFit/>
          </a:bodyPr>
          <a:lstStyle/>
          <a:p>
            <a:pPr algn="ctr"/>
            <a:r>
              <a:rPr lang="it-IT" sz="2400" dirty="0">
                <a:latin typeface="HELVETICA" panose="020B0604020202020204" pitchFamily="34" charset="0"/>
              </a:rPr>
              <a:t>Art. 27 – Segreto professionale</a:t>
            </a:r>
          </a:p>
          <a:p>
            <a:pPr algn="ctr"/>
            <a:endParaRPr lang="it-IT" sz="2400" dirty="0">
              <a:latin typeface="HELVETICA" panose="020B0604020202020204" pitchFamily="34" charset="0"/>
            </a:endParaRP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L’Infermiere rispetta </a:t>
            </a:r>
            <a:r>
              <a:rPr lang="it-IT"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sempre</a:t>
            </a:r>
            <a:r>
              <a:rPr lang="it-IT" sz="2000" dirty="0">
                <a:solidFill>
                  <a:srgbClr val="ED7D31"/>
                </a:solidFill>
                <a:latin typeface="Calibri" panose="020F0502020204030204" pitchFamily="34" charset="0"/>
                <a:ea typeface="Calibri" panose="020F0502020204030204" pitchFamily="34" charset="0"/>
                <a:cs typeface="Times New Roman" panose="02020603050405020304" pitchFamily="18" charset="0"/>
              </a:rPr>
              <a:t> </a:t>
            </a:r>
            <a:r>
              <a:rPr lang="it-IT" sz="2000" dirty="0">
                <a:latin typeface="Calibri" panose="020F0502020204030204" pitchFamily="34" charset="0"/>
                <a:ea typeface="Calibri" panose="020F0502020204030204" pitchFamily="34" charset="0"/>
                <a:cs typeface="Times New Roman" panose="02020603050405020304" pitchFamily="18" charset="0"/>
              </a:rPr>
              <a:t>il segreto professionale non solo per obbligo giuridico, ma per intima convinzione e come espressione concreta del rapporto di fiducia con la persona assistita. </a:t>
            </a:r>
            <a:r>
              <a:rPr lang="it-IT"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La morte della persona assistita non esime l’Infermiere dal rispetto del segreto professionale.</a:t>
            </a:r>
            <a:endParaRPr lang="it-IT"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CasellaDiTesto 7">
            <a:extLst>
              <a:ext uri="{FF2B5EF4-FFF2-40B4-BE49-F238E27FC236}">
                <a16:creationId xmlns:a16="http://schemas.microsoft.com/office/drawing/2014/main" id="{04213286-3AE4-4970-BE66-171F0057D2D5}"/>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3897949102"/>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519289" y="1095022"/>
            <a:ext cx="8105422" cy="2554545"/>
          </a:xfrm>
          <a:prstGeom prst="rect">
            <a:avLst/>
          </a:prstGeom>
          <a:noFill/>
        </p:spPr>
        <p:txBody>
          <a:bodyPr wrap="square" rtlCol="0">
            <a:spAutoFit/>
          </a:bodyPr>
          <a:lstStyle/>
          <a:p>
            <a:pPr algn="ctr"/>
            <a:r>
              <a:rPr lang="it-IT" sz="4000" b="1" dirty="0">
                <a:latin typeface="HELVETICA" panose="020B0604020202020204" pitchFamily="34" charset="0"/>
                <a:cs typeface="HELVETICA" panose="020B0604020202020204" pitchFamily="34" charset="0"/>
              </a:rPr>
              <a:t>Capo V      </a:t>
            </a:r>
          </a:p>
          <a:p>
            <a:pPr algn="ctr"/>
            <a:endParaRPr lang="it-IT" sz="4000" b="1" dirty="0">
              <a:latin typeface="HELVETICA" panose="020B0604020202020204" pitchFamily="34" charset="0"/>
              <a:cs typeface="HELVETICA" panose="020B0604020202020204" pitchFamily="34" charset="0"/>
            </a:endParaRPr>
          </a:p>
          <a:p>
            <a:pPr algn="ctr"/>
            <a:r>
              <a:rPr lang="it-IT" sz="4000" b="1" dirty="0">
                <a:latin typeface="HELVETICA" panose="020B0604020202020204" pitchFamily="34" charset="0"/>
                <a:cs typeface="HELVETICA" panose="020B0604020202020204" pitchFamily="34" charset="0"/>
              </a:rPr>
              <a:t>Comunicazione </a:t>
            </a:r>
            <a:br>
              <a:rPr lang="it-IT" sz="4000" b="1" dirty="0">
                <a:latin typeface="HELVETICA" panose="020B0604020202020204" pitchFamily="34" charset="0"/>
                <a:cs typeface="HELVETICA" panose="020B0604020202020204" pitchFamily="34" charset="0"/>
              </a:rPr>
            </a:br>
            <a:endParaRPr lang="it-IT" sz="4000" dirty="0">
              <a:latin typeface="HELVETICA" panose="020B0604020202020204" pitchFamily="34" charset="0"/>
              <a:cs typeface="HELVETICA" panose="020B0604020202020204" pitchFamily="34" charset="0"/>
            </a:endParaRPr>
          </a:p>
        </p:txBody>
      </p:sp>
      <p:sp>
        <p:nvSpPr>
          <p:cNvPr id="8" name="CasellaDiTesto 7">
            <a:extLst>
              <a:ext uri="{FF2B5EF4-FFF2-40B4-BE49-F238E27FC236}">
                <a16:creationId xmlns:a16="http://schemas.microsoft.com/office/drawing/2014/main" id="{4DB61D66-F547-4B52-827C-34C5EC7F018F}"/>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1734128487"/>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531935" y="1603715"/>
            <a:ext cx="8105422" cy="2369880"/>
          </a:xfrm>
          <a:prstGeom prst="rect">
            <a:avLst/>
          </a:prstGeom>
          <a:noFill/>
        </p:spPr>
        <p:txBody>
          <a:bodyPr wrap="square" rtlCol="0">
            <a:spAutoFit/>
          </a:bodyPr>
          <a:lstStyle/>
          <a:p>
            <a:pPr algn="ctr">
              <a:spcAft>
                <a:spcPts val="0"/>
              </a:spcAft>
            </a:pPr>
            <a:r>
              <a:rPr lang="it-IT" sz="2400" dirty="0">
                <a:latin typeface="HELVETICA" panose="020B0604020202020204" pitchFamily="34" charset="0"/>
              </a:rPr>
              <a:t>Art. 28 – Comportamento nella comunicazione</a:t>
            </a:r>
          </a:p>
          <a:p>
            <a:pPr algn="ctr">
              <a:spcAft>
                <a:spcPts val="0"/>
              </a:spcAft>
            </a:pPr>
            <a:endParaRPr lang="it-IT" sz="2400" dirty="0">
              <a:latin typeface="HELVETICA" panose="020B0604020202020204" pitchFamily="34" charset="0"/>
            </a:endParaRP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L’Infermiere nella comunicazione, anche attraverso mezzi informatici e </a:t>
            </a:r>
            <a:r>
              <a:rPr lang="it-IT" sz="2000" i="1" dirty="0">
                <a:solidFill>
                  <a:srgbClr val="000000"/>
                </a:solidFill>
                <a:latin typeface="Calibri" panose="020F0502020204030204" pitchFamily="34" charset="0"/>
                <a:ea typeface="Calibri" panose="020F0502020204030204" pitchFamily="34" charset="0"/>
                <a:cs typeface="Times New Roman" panose="02020603050405020304" pitchFamily="18" charset="0"/>
              </a:rPr>
              <a:t>social media</a:t>
            </a:r>
            <a:r>
              <a:rPr lang="it-IT" sz="2000" i="1" dirty="0">
                <a:latin typeface="Calibri" panose="020F0502020204030204" pitchFamily="34" charset="0"/>
                <a:ea typeface="Calibri" panose="020F0502020204030204" pitchFamily="34" charset="0"/>
                <a:cs typeface="Times New Roman" panose="02020603050405020304" pitchFamily="18" charset="0"/>
              </a:rPr>
              <a:t>, </a:t>
            </a:r>
            <a:r>
              <a:rPr lang="it-IT" sz="2000" dirty="0">
                <a:latin typeface="Calibri" panose="020F0502020204030204" pitchFamily="34" charset="0"/>
                <a:ea typeface="Calibri" panose="020F0502020204030204" pitchFamily="34" charset="0"/>
                <a:cs typeface="Times New Roman" panose="02020603050405020304" pitchFamily="18" charset="0"/>
              </a:rPr>
              <a:t>si comporta con decoro, correttezza, rispetto, trasparenza e veridicità; tutela la riservatezza delle </a:t>
            </a:r>
            <a:r>
              <a:rPr lang="it-IT"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persone e degli </a:t>
            </a:r>
            <a:r>
              <a:rPr lang="it-IT" sz="2000" dirty="0">
                <a:latin typeface="Calibri" panose="020F0502020204030204" pitchFamily="34" charset="0"/>
                <a:ea typeface="Calibri" panose="020F0502020204030204" pitchFamily="34" charset="0"/>
                <a:cs typeface="Times New Roman" panose="02020603050405020304" pitchFamily="18" charset="0"/>
              </a:rPr>
              <a:t>assistiti ponendo particolare attenzione nel pubblicare dati e immagini che possano ledere i singoli, le istituzioni, il decoro e l’immagine della professione. </a:t>
            </a:r>
          </a:p>
        </p:txBody>
      </p:sp>
      <p:sp>
        <p:nvSpPr>
          <p:cNvPr id="8" name="CasellaDiTesto 7">
            <a:extLst>
              <a:ext uri="{FF2B5EF4-FFF2-40B4-BE49-F238E27FC236}">
                <a16:creationId xmlns:a16="http://schemas.microsoft.com/office/drawing/2014/main" id="{2CFC3FC4-A529-47EB-915D-1EFF91C8FA1D}"/>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1728661484"/>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717198" y="1870850"/>
            <a:ext cx="7734895" cy="1754326"/>
          </a:xfrm>
          <a:prstGeom prst="rect">
            <a:avLst/>
          </a:prstGeom>
          <a:noFill/>
        </p:spPr>
        <p:txBody>
          <a:bodyPr wrap="square" rtlCol="0">
            <a:spAutoFit/>
          </a:bodyPr>
          <a:lstStyle/>
          <a:p>
            <a:pPr algn="ctr"/>
            <a:r>
              <a:rPr lang="it-IT" sz="2400" dirty="0">
                <a:latin typeface="HELVETICA" panose="020B0604020202020204" pitchFamily="34" charset="0"/>
              </a:rPr>
              <a:t>Art. 29 – Valori nella comunicazione</a:t>
            </a:r>
          </a:p>
          <a:p>
            <a:pPr algn="ctr"/>
            <a:endParaRPr lang="it-IT" sz="2400" dirty="0">
              <a:latin typeface="HELVETICA" panose="020B0604020202020204" pitchFamily="34" charset="0"/>
            </a:endParaRPr>
          </a:p>
          <a:p>
            <a:pPr algn="just">
              <a:spcAft>
                <a:spcPts val="0"/>
              </a:spcAft>
            </a:pPr>
            <a:r>
              <a:rPr lang="it-IT"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L’Infermiere, anche attraverso l’utilizzo </a:t>
            </a:r>
            <a:r>
              <a:rPr lang="it-IT" sz="2000" dirty="0">
                <a:latin typeface="Calibri" panose="020F0502020204030204" pitchFamily="34" charset="0"/>
                <a:ea typeface="Calibri" panose="020F0502020204030204" pitchFamily="34" charset="0"/>
                <a:cs typeface="Times New Roman" panose="02020603050405020304" pitchFamily="18" charset="0"/>
              </a:rPr>
              <a:t>dei mezzi informatici e </a:t>
            </a:r>
            <a:r>
              <a:rPr lang="it-IT"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dei </a:t>
            </a:r>
            <a:r>
              <a:rPr lang="it-IT" sz="2000" i="1" dirty="0">
                <a:solidFill>
                  <a:srgbClr val="000000"/>
                </a:solidFill>
                <a:latin typeface="Calibri" panose="020F0502020204030204" pitchFamily="34" charset="0"/>
                <a:ea typeface="Calibri" panose="020F0502020204030204" pitchFamily="34" charset="0"/>
                <a:cs typeface="Times New Roman" panose="02020603050405020304" pitchFamily="18" charset="0"/>
              </a:rPr>
              <a:t>social media, </a:t>
            </a:r>
            <a:r>
              <a:rPr lang="it-IT"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comunica in modo scientifico ed etico, ricercando il dialogo e il confronto al fine di contribuire a un dibattito costruttivo.</a:t>
            </a:r>
            <a:endParaRPr lang="it-IT"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CasellaDiTesto 7">
            <a:extLst>
              <a:ext uri="{FF2B5EF4-FFF2-40B4-BE49-F238E27FC236}">
                <a16:creationId xmlns:a16="http://schemas.microsoft.com/office/drawing/2014/main" id="{48596BD6-31CB-4FE8-B4C4-B2D037064A89}"/>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2938580046"/>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519289" y="1095022"/>
            <a:ext cx="8105422" cy="1938992"/>
          </a:xfrm>
          <a:prstGeom prst="rect">
            <a:avLst/>
          </a:prstGeom>
          <a:noFill/>
        </p:spPr>
        <p:txBody>
          <a:bodyPr wrap="square" rtlCol="0">
            <a:spAutoFit/>
          </a:bodyPr>
          <a:lstStyle/>
          <a:p>
            <a:pPr algn="ctr"/>
            <a:r>
              <a:rPr lang="it-IT" sz="4000" b="1" dirty="0">
                <a:latin typeface="HELVETICA" panose="020B0604020202020204" pitchFamily="34" charset="0"/>
                <a:cs typeface="HELVETICA" panose="020B0604020202020204" pitchFamily="34" charset="0"/>
              </a:rPr>
              <a:t>Capo VI </a:t>
            </a:r>
          </a:p>
          <a:p>
            <a:pPr algn="ctr"/>
            <a:endParaRPr lang="it-IT" sz="4000" b="1" dirty="0">
              <a:latin typeface="HELVETICA" panose="020B0604020202020204" pitchFamily="34" charset="0"/>
              <a:cs typeface="HELVETICA" panose="020B0604020202020204" pitchFamily="34" charset="0"/>
            </a:endParaRPr>
          </a:p>
          <a:p>
            <a:pPr algn="ctr"/>
            <a:r>
              <a:rPr lang="it-IT" sz="4000" b="1" dirty="0">
                <a:latin typeface="HELVETICA" panose="020B0604020202020204" pitchFamily="34" charset="0"/>
                <a:cs typeface="HELVETICA" panose="020B0604020202020204" pitchFamily="34" charset="0"/>
              </a:rPr>
              <a:t>Organizzazione Sanitaria</a:t>
            </a:r>
            <a:endParaRPr lang="it-IT" sz="4000" dirty="0">
              <a:latin typeface="HELVETICA" panose="020B0604020202020204" pitchFamily="34" charset="0"/>
              <a:cs typeface="HELVETICA" panose="020B0604020202020204" pitchFamily="34" charset="0"/>
            </a:endParaRPr>
          </a:p>
        </p:txBody>
      </p:sp>
      <p:sp>
        <p:nvSpPr>
          <p:cNvPr id="8" name="CasellaDiTesto 7">
            <a:extLst>
              <a:ext uri="{FF2B5EF4-FFF2-40B4-BE49-F238E27FC236}">
                <a16:creationId xmlns:a16="http://schemas.microsoft.com/office/drawing/2014/main" id="{FBA0FE2A-9B63-4E03-AFB2-4B480D900E9E}"/>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1501012953"/>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531935" y="2041219"/>
            <a:ext cx="8105422" cy="2369880"/>
          </a:xfrm>
          <a:prstGeom prst="rect">
            <a:avLst/>
          </a:prstGeom>
          <a:noFill/>
        </p:spPr>
        <p:txBody>
          <a:bodyPr wrap="square" rtlCol="0">
            <a:spAutoFit/>
          </a:bodyPr>
          <a:lstStyle/>
          <a:p>
            <a:pPr algn="ctr">
              <a:spcAft>
                <a:spcPts val="0"/>
              </a:spcAft>
            </a:pPr>
            <a:r>
              <a:rPr lang="it-IT" sz="2400" dirty="0">
                <a:latin typeface="HELVETICA" panose="020B0604020202020204" pitchFamily="34" charset="0"/>
              </a:rPr>
              <a:t>Art. 30 – Responsabilità nell’Organizzazione Sanitaria</a:t>
            </a:r>
          </a:p>
          <a:p>
            <a:pPr algn="ctr">
              <a:spcAft>
                <a:spcPts val="0"/>
              </a:spcAft>
            </a:pPr>
            <a:endParaRPr lang="it-IT" sz="2400" dirty="0">
              <a:latin typeface="HELVETICA" panose="020B0604020202020204" pitchFamily="34" charset="0"/>
            </a:endParaRP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L’Infermiere ai diversi livelli di responsabilità assistenziale, gestionale e formativa, partecipa e contribuisce alle scelte dell’organizzazione sanitaria, alla definizione dei modelli assistenziali, formativi e organizzativi, all’equa allocazione delle risorse e alla valorizzazione della funzione infermieristica e del ruolo professionale.</a:t>
            </a:r>
          </a:p>
        </p:txBody>
      </p:sp>
      <p:sp>
        <p:nvSpPr>
          <p:cNvPr id="8" name="CasellaDiTesto 7">
            <a:extLst>
              <a:ext uri="{FF2B5EF4-FFF2-40B4-BE49-F238E27FC236}">
                <a16:creationId xmlns:a16="http://schemas.microsoft.com/office/drawing/2014/main" id="{F299A32B-24AA-4C72-BF34-E72460A85FB7}"/>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1428191320"/>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531935" y="1808237"/>
            <a:ext cx="8105422" cy="2062103"/>
          </a:xfrm>
          <a:prstGeom prst="rect">
            <a:avLst/>
          </a:prstGeom>
          <a:noFill/>
        </p:spPr>
        <p:txBody>
          <a:bodyPr wrap="square" rtlCol="0">
            <a:spAutoFit/>
          </a:bodyPr>
          <a:lstStyle/>
          <a:p>
            <a:pPr algn="ctr"/>
            <a:r>
              <a:rPr lang="it-IT" sz="2400" dirty="0">
                <a:latin typeface="HELVETICA" panose="020B0604020202020204" pitchFamily="34" charset="0"/>
              </a:rPr>
              <a:t>Art 31 – Valutazione dell’organizzazione sanitaria</a:t>
            </a:r>
          </a:p>
          <a:p>
            <a:pPr algn="ctr"/>
            <a:endParaRPr lang="it-IT" sz="2400" dirty="0">
              <a:latin typeface="HELVETICA" panose="020B0604020202020204" pitchFamily="34" charset="0"/>
            </a:endParaRP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L’Infermiere concorre alla valutazione del contesto organizzativo, gestionale e logistico in cui si trova la persona assistita per tutelarla. Formalizza e comunica il risultato delle sue valutazioni al fine di migliorare il contesto stesso. </a:t>
            </a:r>
          </a:p>
        </p:txBody>
      </p:sp>
      <p:sp>
        <p:nvSpPr>
          <p:cNvPr id="8" name="CasellaDiTesto 7">
            <a:extLst>
              <a:ext uri="{FF2B5EF4-FFF2-40B4-BE49-F238E27FC236}">
                <a16:creationId xmlns:a16="http://schemas.microsoft.com/office/drawing/2014/main" id="{372CD1CE-3A0F-406E-BEAE-2FEDFC3048EE}"/>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1314500535"/>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531935" y="1671682"/>
            <a:ext cx="8105422" cy="2369880"/>
          </a:xfrm>
          <a:prstGeom prst="rect">
            <a:avLst/>
          </a:prstGeom>
          <a:noFill/>
        </p:spPr>
        <p:txBody>
          <a:bodyPr wrap="square" rtlCol="0">
            <a:spAutoFit/>
          </a:bodyPr>
          <a:lstStyle/>
          <a:p>
            <a:pPr algn="ctr"/>
            <a:r>
              <a:rPr lang="it-IT" sz="2400" dirty="0">
                <a:latin typeface="HELVETICA" panose="020B0604020202020204" pitchFamily="34" charset="0"/>
              </a:rPr>
              <a:t>Art 32 – Partecipazione al governo clinico</a:t>
            </a:r>
          </a:p>
          <a:p>
            <a:pPr algn="ctr"/>
            <a:endParaRPr lang="it-IT" sz="2400" dirty="0">
              <a:latin typeface="HELVETICA" panose="020B0604020202020204" pitchFamily="34" charset="0"/>
            </a:endParaRP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L’Infermiere partecipa al governo clinico, promuove le migliori condizioni di sicurezza della persona assistita, fa propri i percorsi di prevenzione e gestione del rischio, anche infettivo, e aderisce fattivamente alle procedure operative, alle metodologie di analisi degli eventi accaduti e alle modalità di informazione alle persone coinvolte.</a:t>
            </a:r>
          </a:p>
        </p:txBody>
      </p:sp>
      <p:sp>
        <p:nvSpPr>
          <p:cNvPr id="8" name="CasellaDiTesto 7">
            <a:extLst>
              <a:ext uri="{FF2B5EF4-FFF2-40B4-BE49-F238E27FC236}">
                <a16:creationId xmlns:a16="http://schemas.microsoft.com/office/drawing/2014/main" id="{5335190E-95E6-4D11-BBE4-6B318BB633F9}"/>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993914620"/>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446874" y="1575363"/>
            <a:ext cx="8105422" cy="2062103"/>
          </a:xfrm>
          <a:prstGeom prst="rect">
            <a:avLst/>
          </a:prstGeom>
          <a:noFill/>
        </p:spPr>
        <p:txBody>
          <a:bodyPr wrap="square" rtlCol="0">
            <a:spAutoFit/>
          </a:bodyPr>
          <a:lstStyle/>
          <a:p>
            <a:pPr algn="ctr"/>
            <a:r>
              <a:rPr lang="it-IT" sz="2400" dirty="0">
                <a:latin typeface="HELVETICA" panose="020B0604020202020204" pitchFamily="34" charset="0"/>
              </a:rPr>
              <a:t>Art 33 – Documentazione clinica</a:t>
            </a:r>
          </a:p>
          <a:p>
            <a:pPr algn="ctr"/>
            <a:endParaRPr lang="it-IT" sz="2400" dirty="0">
              <a:latin typeface="HELVETICA" panose="020B0604020202020204" pitchFamily="34" charset="0"/>
            </a:endParaRP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L’Infermiere è responsabile della redazione accurata della documentazione clinica di competenza, ponendo in risalto l’importanza della sua completezza e veridicità anche ai fini del consenso o diniego, consapevolmente espresso dalla persona assistita al trattamento infermieristico. </a:t>
            </a:r>
          </a:p>
        </p:txBody>
      </p:sp>
      <p:sp>
        <p:nvSpPr>
          <p:cNvPr id="8" name="CasellaDiTesto 7">
            <a:extLst>
              <a:ext uri="{FF2B5EF4-FFF2-40B4-BE49-F238E27FC236}">
                <a16:creationId xmlns:a16="http://schemas.microsoft.com/office/drawing/2014/main" id="{9F933CC5-41E6-40E3-BB0E-3C59E55DAC14}"/>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3711676140"/>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619478" y="1670014"/>
            <a:ext cx="8105422" cy="2369880"/>
          </a:xfrm>
          <a:prstGeom prst="rect">
            <a:avLst/>
          </a:prstGeom>
          <a:noFill/>
        </p:spPr>
        <p:txBody>
          <a:bodyPr wrap="square" rtlCol="0">
            <a:spAutoFit/>
          </a:bodyPr>
          <a:lstStyle/>
          <a:p>
            <a:pPr algn="ctr"/>
            <a:r>
              <a:rPr lang="it-IT" sz="2400" dirty="0">
                <a:latin typeface="HELVETICA" panose="020B0604020202020204" pitchFamily="34" charset="0"/>
              </a:rPr>
              <a:t>Art 34 – Risoluzione dei contrasti</a:t>
            </a:r>
          </a:p>
          <a:p>
            <a:pPr algn="ctr"/>
            <a:endParaRPr lang="it-IT" sz="2400" dirty="0">
              <a:latin typeface="HELVETICA" panose="020B0604020202020204" pitchFamily="34" charset="0"/>
            </a:endParaRP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L’Infermiere, qualora l’organizzazione chiedesse o pianificasse attività clinico assistenziali, gestionali o formative, in contrasto con principi, valori e con le norme della professione, </a:t>
            </a:r>
            <a:r>
              <a:rPr lang="it-IT"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a tutti i livelli di responsabilità,</a:t>
            </a:r>
            <a:r>
              <a:rPr lang="it-IT" sz="2000" dirty="0">
                <a:solidFill>
                  <a:srgbClr val="FFC000"/>
                </a:solidFill>
                <a:latin typeface="Calibri" panose="020F0502020204030204" pitchFamily="34" charset="0"/>
                <a:ea typeface="Calibri" panose="020F0502020204030204" pitchFamily="34" charset="0"/>
                <a:cs typeface="Times New Roman" panose="02020603050405020304" pitchFamily="18" charset="0"/>
              </a:rPr>
              <a:t> </a:t>
            </a:r>
            <a:r>
              <a:rPr lang="it-IT" sz="2000" dirty="0">
                <a:latin typeface="Calibri" panose="020F0502020204030204" pitchFamily="34" charset="0"/>
                <a:ea typeface="Calibri" panose="020F0502020204030204" pitchFamily="34" charset="0"/>
                <a:cs typeface="Times New Roman" panose="02020603050405020304" pitchFamily="18" charset="0"/>
              </a:rPr>
              <a:t>segnala la situazione agli organi competenti e</a:t>
            </a:r>
            <a:r>
              <a:rPr lang="it-IT" sz="2000" dirty="0">
                <a:solidFill>
                  <a:srgbClr val="ED7D31"/>
                </a:solidFill>
                <a:latin typeface="Calibri" panose="020F0502020204030204" pitchFamily="34" charset="0"/>
                <a:ea typeface="Calibri" panose="020F0502020204030204" pitchFamily="34" charset="0"/>
                <a:cs typeface="Times New Roman" panose="02020603050405020304" pitchFamily="18" charset="0"/>
              </a:rPr>
              <a:t> </a:t>
            </a:r>
            <a:r>
              <a:rPr lang="it-IT" sz="2000" dirty="0">
                <a:latin typeface="Calibri" panose="020F0502020204030204" pitchFamily="34" charset="0"/>
                <a:ea typeface="Calibri" panose="020F0502020204030204" pitchFamily="34" charset="0"/>
                <a:cs typeface="Times New Roman" panose="02020603050405020304" pitchFamily="18" charset="0"/>
              </a:rPr>
              <a:t>si attiva per proporre soluzioni alternative.</a:t>
            </a:r>
          </a:p>
        </p:txBody>
      </p:sp>
      <p:sp>
        <p:nvSpPr>
          <p:cNvPr id="8" name="CasellaDiTesto 7">
            <a:extLst>
              <a:ext uri="{FF2B5EF4-FFF2-40B4-BE49-F238E27FC236}">
                <a16:creationId xmlns:a16="http://schemas.microsoft.com/office/drawing/2014/main" id="{43A3DADA-F1A8-4950-8529-D3F0F49D8566}"/>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2108235766"/>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427566" y="1039516"/>
            <a:ext cx="8297334" cy="4216539"/>
          </a:xfrm>
          <a:prstGeom prst="rect">
            <a:avLst/>
          </a:prstGeom>
          <a:noFill/>
        </p:spPr>
        <p:txBody>
          <a:bodyPr wrap="square" rtlCol="0">
            <a:spAutoFit/>
          </a:bodyPr>
          <a:lstStyle/>
          <a:p>
            <a:pPr algn="ctr"/>
            <a:r>
              <a:rPr lang="it-IT" sz="2400" dirty="0">
                <a:latin typeface="HELVETICA" panose="020B0604020202020204" pitchFamily="34" charset="0"/>
              </a:rPr>
              <a:t>Art 35 – Contenzione</a:t>
            </a:r>
          </a:p>
          <a:p>
            <a:pPr algn="ctr"/>
            <a:endParaRPr lang="it-IT" sz="2400" dirty="0">
              <a:latin typeface="HELVETICA" panose="020B0604020202020204" pitchFamily="34" charset="0"/>
            </a:endParaRP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L’Infermiere riconosce che la contenzione non è atto terapeutico. </a:t>
            </a: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Essa ha esclusivamente carattere cautelare di natura eccezionale e temporanea; può essere attuata dall’equipe o, in caso di urgenza indifferibile, anche dal solo Infermiere se ricorrono i presupposti dello stato di necessità, per tutelare la sicurezza della persona assistita, delle altre persone e degli operatori. </a:t>
            </a: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La contenzione deve comunque essere motivata e annotata nella documentazione clinico assistenziale, deve essere temporanea e monitorata nel corso del tempo per verificare se permangono le condizioni che ne hanno giustificato l’attuazione e se ha inciso negativamente sulle condizioni di salute della persona assistita.</a:t>
            </a:r>
          </a:p>
        </p:txBody>
      </p:sp>
      <p:sp>
        <p:nvSpPr>
          <p:cNvPr id="8" name="CasellaDiTesto 7">
            <a:extLst>
              <a:ext uri="{FF2B5EF4-FFF2-40B4-BE49-F238E27FC236}">
                <a16:creationId xmlns:a16="http://schemas.microsoft.com/office/drawing/2014/main" id="{F999F6F5-98C0-48E5-96DC-A6522DC2567F}"/>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2080148382"/>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554512" y="1810715"/>
            <a:ext cx="8060268" cy="1754326"/>
          </a:xfrm>
          <a:prstGeom prst="rect">
            <a:avLst/>
          </a:prstGeom>
          <a:noFill/>
        </p:spPr>
        <p:txBody>
          <a:bodyPr wrap="square" rtlCol="0">
            <a:spAutoFit/>
          </a:bodyPr>
          <a:lstStyle/>
          <a:p>
            <a:pPr algn="ctr"/>
            <a:r>
              <a:rPr lang="it-IT" sz="2400" dirty="0">
                <a:latin typeface="HELVETICA" panose="020B0604020202020204" pitchFamily="34" charset="0"/>
              </a:rPr>
              <a:t>Art. 36 – Operatori di supporto</a:t>
            </a:r>
          </a:p>
          <a:p>
            <a:pPr algn="ctr"/>
            <a:endParaRPr lang="it-IT" sz="2400" dirty="0">
              <a:latin typeface="HELVETICA" panose="020B0604020202020204" pitchFamily="34" charset="0"/>
            </a:endParaRPr>
          </a:p>
          <a:p>
            <a:pPr algn="just">
              <a:spcAft>
                <a:spcPts val="0"/>
              </a:spcAft>
            </a:pPr>
            <a:r>
              <a:rPr lang="it-IT" sz="2000" dirty="0">
                <a:latin typeface="Calibri" panose="020F0502020204030204" pitchFamily="34" charset="0"/>
                <a:ea typeface="Calibri" panose="020F0502020204030204" pitchFamily="34" charset="0"/>
                <a:cs typeface="Calibri" panose="020F0502020204030204" pitchFamily="34" charset="0"/>
              </a:rPr>
              <a:t>L’Infermiere ai diversi livelli di responsabilità clinica e gestionale supervisiona, verifica e controlla, per la sicurezza dell’assistito, l’attività degli operatori di supporto presenti nel processo assistenziale e a lui affidati. </a:t>
            </a:r>
            <a:endParaRPr lang="it-IT"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CasellaDiTesto 7">
            <a:extLst>
              <a:ext uri="{FF2B5EF4-FFF2-40B4-BE49-F238E27FC236}">
                <a16:creationId xmlns:a16="http://schemas.microsoft.com/office/drawing/2014/main" id="{DA42B747-356A-4CDA-8463-7E277CE05C1E}"/>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586183895"/>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554512" y="1869869"/>
            <a:ext cx="8060268" cy="2062103"/>
          </a:xfrm>
          <a:prstGeom prst="rect">
            <a:avLst/>
          </a:prstGeom>
          <a:noFill/>
        </p:spPr>
        <p:txBody>
          <a:bodyPr wrap="square" rtlCol="0">
            <a:spAutoFit/>
          </a:bodyPr>
          <a:lstStyle/>
          <a:p>
            <a:pPr algn="ctr"/>
            <a:r>
              <a:rPr lang="it-IT" sz="2400" dirty="0">
                <a:latin typeface="HELVETICA" panose="020B0604020202020204" pitchFamily="34" charset="0"/>
              </a:rPr>
              <a:t>Art. 37 – Linee guida e buone pratiche assistenziali</a:t>
            </a:r>
          </a:p>
          <a:p>
            <a:pPr algn="ctr"/>
            <a:endParaRPr lang="it-IT" sz="2400" dirty="0">
              <a:latin typeface="HELVETICA" panose="020B0604020202020204" pitchFamily="34" charset="0"/>
            </a:endParaRPr>
          </a:p>
          <a:p>
            <a:pPr algn="just">
              <a:spcAft>
                <a:spcPts val="0"/>
              </a:spcAft>
            </a:pPr>
            <a:r>
              <a:rPr lang="it-IT" sz="2000" dirty="0">
                <a:latin typeface="Calibri" panose="020F0502020204030204" pitchFamily="34" charset="0"/>
                <a:ea typeface="Calibri" panose="020F0502020204030204" pitchFamily="34" charset="0"/>
                <a:cs typeface="Calibri" panose="020F0502020204030204" pitchFamily="34" charset="0"/>
              </a:rPr>
              <a:t>L’Infermiere, in ragione del suo elevato livello di responsabilità professionale, si attiene alle pertinenti linee guida e buone pratiche clinico assistenziali e vigila sulla loro corretta applicazione, promuovendone il continuo aggiornamento.</a:t>
            </a:r>
            <a:endParaRPr lang="it-IT"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CasellaDiTesto 7">
            <a:extLst>
              <a:ext uri="{FF2B5EF4-FFF2-40B4-BE49-F238E27FC236}">
                <a16:creationId xmlns:a16="http://schemas.microsoft.com/office/drawing/2014/main" id="{9E31AF21-8C28-4CC8-8AE6-A91A5492ACBD}"/>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636051410"/>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554512" y="1954930"/>
            <a:ext cx="8060268" cy="1754326"/>
          </a:xfrm>
          <a:prstGeom prst="rect">
            <a:avLst/>
          </a:prstGeom>
          <a:noFill/>
        </p:spPr>
        <p:txBody>
          <a:bodyPr wrap="square" rtlCol="0">
            <a:spAutoFit/>
          </a:bodyPr>
          <a:lstStyle/>
          <a:p>
            <a:pPr algn="ctr"/>
            <a:r>
              <a:rPr lang="it-IT" sz="2400" dirty="0">
                <a:latin typeface="HELVETICA" panose="020B0604020202020204" pitchFamily="34" charset="0"/>
              </a:rPr>
              <a:t>Art. 38 – Segnalazioni all’Ordine Professionale</a:t>
            </a:r>
          </a:p>
          <a:p>
            <a:pPr algn="ctr"/>
            <a:endParaRPr lang="it-IT" sz="2400" dirty="0">
              <a:latin typeface="HELVETICA" panose="020B0604020202020204" pitchFamily="34" charset="0"/>
            </a:endParaRP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L’Infermiere segnala al proprio Ordine le attività di cura e assistenza infermieristica inappropriate e prive di basi, di riscontri scientifici e di risultati validati. </a:t>
            </a:r>
          </a:p>
        </p:txBody>
      </p:sp>
      <p:sp>
        <p:nvSpPr>
          <p:cNvPr id="8" name="CasellaDiTesto 7">
            <a:extLst>
              <a:ext uri="{FF2B5EF4-FFF2-40B4-BE49-F238E27FC236}">
                <a16:creationId xmlns:a16="http://schemas.microsoft.com/office/drawing/2014/main" id="{450DA828-1D79-4B7E-962E-BCB880B4A0D6}"/>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1407453832"/>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519289" y="1772356"/>
            <a:ext cx="8060268" cy="1323439"/>
          </a:xfrm>
          <a:prstGeom prst="rect">
            <a:avLst/>
          </a:prstGeom>
          <a:noFill/>
        </p:spPr>
        <p:txBody>
          <a:bodyPr wrap="square" rtlCol="0">
            <a:spAutoFit/>
          </a:bodyPr>
          <a:lstStyle/>
          <a:p>
            <a:pPr algn="ctr"/>
            <a:r>
              <a:rPr lang="it-IT" sz="4000" b="1" dirty="0">
                <a:latin typeface="HELVETICA" panose="020B0604020202020204" pitchFamily="34" charset="0"/>
                <a:cs typeface="HELVETICA" panose="020B0604020202020204" pitchFamily="34" charset="0"/>
              </a:rPr>
              <a:t>Capo VII    </a:t>
            </a:r>
          </a:p>
          <a:p>
            <a:pPr algn="ctr"/>
            <a:r>
              <a:rPr lang="it-IT" sz="4000" b="1" dirty="0">
                <a:latin typeface="HELVETICA" panose="020B0604020202020204" pitchFamily="34" charset="0"/>
                <a:cs typeface="HELVETICA" panose="020B0604020202020204" pitchFamily="34" charset="0"/>
              </a:rPr>
              <a:t>Libera Professione</a:t>
            </a:r>
            <a:endParaRPr lang="it-IT" sz="4000" dirty="0">
              <a:latin typeface="HELVETICA" panose="020B0604020202020204" pitchFamily="34" charset="0"/>
              <a:cs typeface="HELVETICA" panose="020B0604020202020204" pitchFamily="34" charset="0"/>
            </a:endParaRPr>
          </a:p>
        </p:txBody>
      </p:sp>
      <p:sp>
        <p:nvSpPr>
          <p:cNvPr id="8" name="CasellaDiTesto 7">
            <a:extLst>
              <a:ext uri="{FF2B5EF4-FFF2-40B4-BE49-F238E27FC236}">
                <a16:creationId xmlns:a16="http://schemas.microsoft.com/office/drawing/2014/main" id="{AA30BF17-DD22-407D-9F2B-2231685B9497}"/>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1180706347"/>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664632" y="1993135"/>
            <a:ext cx="8060268" cy="1754326"/>
          </a:xfrm>
          <a:prstGeom prst="rect">
            <a:avLst/>
          </a:prstGeom>
          <a:noFill/>
        </p:spPr>
        <p:txBody>
          <a:bodyPr wrap="square" rtlCol="0">
            <a:spAutoFit/>
          </a:bodyPr>
          <a:lstStyle/>
          <a:p>
            <a:pPr algn="ctr"/>
            <a:r>
              <a:rPr lang="it-IT" sz="2400" dirty="0">
                <a:latin typeface="HELVETICA" panose="020B0604020202020204" pitchFamily="34" charset="0"/>
              </a:rPr>
              <a:t>Art. 39 – Esercizio della Libera Professione</a:t>
            </a:r>
          </a:p>
          <a:p>
            <a:pPr algn="ctr"/>
            <a:endParaRPr lang="it-IT" sz="2400" dirty="0">
              <a:latin typeface="HELVETICA" panose="020B0604020202020204" pitchFamily="34" charset="0"/>
            </a:endParaRPr>
          </a:p>
          <a:p>
            <a:pPr algn="just">
              <a:spcAft>
                <a:spcPts val="0"/>
              </a:spcAft>
            </a:pPr>
            <a:r>
              <a:rPr lang="it-IT"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L’Infermiere, nell’esercizio libero professionale, si adopera affinché sia rispettata la leale concorrenza e</a:t>
            </a:r>
            <a:r>
              <a:rPr lang="it-IT" sz="2000" dirty="0">
                <a:latin typeface="Calibri" panose="020F0502020204030204" pitchFamily="34" charset="0"/>
                <a:ea typeface="Calibri" panose="020F0502020204030204" pitchFamily="34" charset="0"/>
                <a:cs typeface="Times New Roman" panose="02020603050405020304" pitchFamily="18" charset="0"/>
              </a:rPr>
              <a:t> valorizza il proprio operato anche attraverso il principio dell’equo compenso.</a:t>
            </a:r>
          </a:p>
        </p:txBody>
      </p:sp>
      <p:sp>
        <p:nvSpPr>
          <p:cNvPr id="8" name="CasellaDiTesto 7">
            <a:extLst>
              <a:ext uri="{FF2B5EF4-FFF2-40B4-BE49-F238E27FC236}">
                <a16:creationId xmlns:a16="http://schemas.microsoft.com/office/drawing/2014/main" id="{BC664EAE-1D90-4574-AE15-C2009B7F0920}"/>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1082212545"/>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664632" y="1550115"/>
            <a:ext cx="8060268" cy="2677656"/>
          </a:xfrm>
          <a:prstGeom prst="rect">
            <a:avLst/>
          </a:prstGeom>
          <a:noFill/>
        </p:spPr>
        <p:txBody>
          <a:bodyPr wrap="square" rtlCol="0">
            <a:spAutoFit/>
          </a:bodyPr>
          <a:lstStyle/>
          <a:p>
            <a:pPr algn="ctr"/>
            <a:r>
              <a:rPr lang="it-IT" sz="2400" dirty="0">
                <a:latin typeface="HELVETICA" panose="020B0604020202020204" pitchFamily="34" charset="0"/>
              </a:rPr>
              <a:t>Art. 40 – Contratto di cura</a:t>
            </a:r>
          </a:p>
          <a:p>
            <a:pPr algn="ctr"/>
            <a:endParaRPr lang="it-IT" sz="2400" dirty="0">
              <a:latin typeface="HELVETICA" panose="020B0604020202020204" pitchFamily="34" charset="0"/>
            </a:endParaRP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L’Infermiere, con trasparenza, correttezza e nel rispetto delle norme vigenti, stipula con la persona assistita apposito contratto di cura che evidenzi l’adeguata e appropriata presa in carico dei bisogni assistenziali, quanto espresso dalla persona in termini di assenso/dissenso informato rispetto a quanto proposto, gli elementi espliciti di tutela dei dati personali e gli elementi economici.</a:t>
            </a:r>
          </a:p>
        </p:txBody>
      </p:sp>
      <p:sp>
        <p:nvSpPr>
          <p:cNvPr id="8" name="CasellaDiTesto 7">
            <a:extLst>
              <a:ext uri="{FF2B5EF4-FFF2-40B4-BE49-F238E27FC236}">
                <a16:creationId xmlns:a16="http://schemas.microsoft.com/office/drawing/2014/main" id="{32583C3C-40E4-4037-9678-3829830D3D23}"/>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1300757793"/>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664632" y="1683405"/>
            <a:ext cx="8060268" cy="1754326"/>
          </a:xfrm>
          <a:prstGeom prst="rect">
            <a:avLst/>
          </a:prstGeom>
          <a:noFill/>
        </p:spPr>
        <p:txBody>
          <a:bodyPr wrap="square" rtlCol="0">
            <a:spAutoFit/>
          </a:bodyPr>
          <a:lstStyle/>
          <a:p>
            <a:pPr algn="ctr"/>
            <a:r>
              <a:rPr lang="it-IT" sz="2400" dirty="0">
                <a:latin typeface="HELVETICA" panose="020B0604020202020204" pitchFamily="34" charset="0"/>
              </a:rPr>
              <a:t>Art 41 – Sicurezza e continuità delle cure</a:t>
            </a:r>
          </a:p>
          <a:p>
            <a:pPr algn="ctr"/>
            <a:endParaRPr lang="it-IT" sz="2400" dirty="0">
              <a:latin typeface="HELVETICA" panose="020B0604020202020204" pitchFamily="34" charset="0"/>
            </a:endParaRP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L’Infermiere che opera in regime di libera professione tutela la sicurezza e la continuità delle cure delle persone assistite anche rispettando i propri tempi di recupero </a:t>
            </a:r>
            <a:r>
              <a:rPr lang="it-IT" sz="2000" dirty="0" err="1">
                <a:latin typeface="Calibri" panose="020F0502020204030204" pitchFamily="34" charset="0"/>
                <a:ea typeface="Calibri" panose="020F0502020204030204" pitchFamily="34" charset="0"/>
                <a:cs typeface="Times New Roman" panose="02020603050405020304" pitchFamily="18" charset="0"/>
              </a:rPr>
              <a:t>bio</a:t>
            </a:r>
            <a:r>
              <a:rPr lang="it-IT" sz="2000" dirty="0">
                <a:latin typeface="Calibri" panose="020F0502020204030204" pitchFamily="34" charset="0"/>
                <a:ea typeface="Calibri" panose="020F0502020204030204" pitchFamily="34" charset="0"/>
                <a:cs typeface="Times New Roman" panose="02020603050405020304" pitchFamily="18" charset="0"/>
              </a:rPr>
              <a:t>-fisiologico.</a:t>
            </a:r>
          </a:p>
        </p:txBody>
      </p:sp>
      <p:sp>
        <p:nvSpPr>
          <p:cNvPr id="8" name="CasellaDiTesto 7">
            <a:extLst>
              <a:ext uri="{FF2B5EF4-FFF2-40B4-BE49-F238E27FC236}">
                <a16:creationId xmlns:a16="http://schemas.microsoft.com/office/drawing/2014/main" id="{32583C3C-40E4-4037-9678-3829830D3D23}"/>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172195227"/>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717199" y="1475473"/>
            <a:ext cx="8060268" cy="1323439"/>
          </a:xfrm>
          <a:prstGeom prst="rect">
            <a:avLst/>
          </a:prstGeom>
          <a:noFill/>
        </p:spPr>
        <p:txBody>
          <a:bodyPr wrap="square" rtlCol="0">
            <a:spAutoFit/>
          </a:bodyPr>
          <a:lstStyle/>
          <a:p>
            <a:pPr algn="ctr"/>
            <a:r>
              <a:rPr lang="it-IT" sz="4000" b="1" dirty="0">
                <a:latin typeface="HELVETICA" panose="020B0604020202020204" pitchFamily="34" charset="0"/>
              </a:rPr>
              <a:t>Capo VIII</a:t>
            </a:r>
          </a:p>
          <a:p>
            <a:pPr algn="ctr"/>
            <a:r>
              <a:rPr lang="it-IT" sz="4000" b="1" dirty="0">
                <a:latin typeface="HELVETICA" panose="020B0604020202020204" pitchFamily="34" charset="0"/>
              </a:rPr>
              <a:t>Disposizioni finali</a:t>
            </a:r>
          </a:p>
        </p:txBody>
      </p:sp>
      <p:sp>
        <p:nvSpPr>
          <p:cNvPr id="8" name="CasellaDiTesto 7">
            <a:extLst>
              <a:ext uri="{FF2B5EF4-FFF2-40B4-BE49-F238E27FC236}">
                <a16:creationId xmlns:a16="http://schemas.microsoft.com/office/drawing/2014/main" id="{07769136-011E-4E8A-AC7C-01482C1EB75B}"/>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3010321305"/>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554512" y="1669156"/>
            <a:ext cx="8060268" cy="2062103"/>
          </a:xfrm>
          <a:prstGeom prst="rect">
            <a:avLst/>
          </a:prstGeom>
          <a:noFill/>
        </p:spPr>
        <p:txBody>
          <a:bodyPr wrap="square" rtlCol="0">
            <a:spAutoFit/>
          </a:bodyPr>
          <a:lstStyle/>
          <a:p>
            <a:pPr algn="ctr"/>
            <a:r>
              <a:rPr lang="it-IT" sz="2400" dirty="0">
                <a:latin typeface="HELVETICA" panose="020B0604020202020204" pitchFamily="34" charset="0"/>
              </a:rPr>
              <a:t>Art 42 – Libertà da condizionamenti</a:t>
            </a:r>
          </a:p>
          <a:p>
            <a:pPr algn="ctr"/>
            <a:endParaRPr lang="it-IT" sz="2400" dirty="0">
              <a:latin typeface="HELVETICA" panose="020B0604020202020204" pitchFamily="34" charset="0"/>
            </a:endParaRP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L’Infermiere e l’Ordine Professionale si impegnano affinché l’agire del professionista sia libero da impropri condizionamenti e interessi nonché da indebite pressioni di soggetti terzi tra cui persone di riferimento, altri operatori, imprese e associazioni. </a:t>
            </a:r>
          </a:p>
        </p:txBody>
      </p:sp>
      <p:sp>
        <p:nvSpPr>
          <p:cNvPr id="8" name="CasellaDiTesto 7">
            <a:extLst>
              <a:ext uri="{FF2B5EF4-FFF2-40B4-BE49-F238E27FC236}">
                <a16:creationId xmlns:a16="http://schemas.microsoft.com/office/drawing/2014/main" id="{9B5DC355-3E96-49C0-A4A7-C0A08EF4070E}"/>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4251223012"/>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554512" y="1788780"/>
            <a:ext cx="8060268" cy="1446550"/>
          </a:xfrm>
          <a:prstGeom prst="rect">
            <a:avLst/>
          </a:prstGeom>
          <a:noFill/>
        </p:spPr>
        <p:txBody>
          <a:bodyPr wrap="square" rtlCol="0">
            <a:spAutoFit/>
          </a:bodyPr>
          <a:lstStyle/>
          <a:p>
            <a:pPr algn="ctr"/>
            <a:r>
              <a:rPr lang="it-IT" sz="2400" dirty="0">
                <a:latin typeface="HELVETICA" panose="020B0604020202020204" pitchFamily="34" charset="0"/>
              </a:rPr>
              <a:t>Art. 43 – Conflitto d’interesse</a:t>
            </a:r>
          </a:p>
          <a:p>
            <a:pPr algn="ctr"/>
            <a:endParaRPr lang="it-IT" sz="2400" dirty="0">
              <a:latin typeface="HELVETICA" panose="020B0604020202020204" pitchFamily="34" charset="0"/>
            </a:endParaRP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L’Infermiere che si dovesse trovare in situazione di conflitto di interesse lo dichiara espressamente. </a:t>
            </a:r>
          </a:p>
        </p:txBody>
      </p:sp>
      <p:sp>
        <p:nvSpPr>
          <p:cNvPr id="8" name="CasellaDiTesto 7">
            <a:extLst>
              <a:ext uri="{FF2B5EF4-FFF2-40B4-BE49-F238E27FC236}">
                <a16:creationId xmlns:a16="http://schemas.microsoft.com/office/drawing/2014/main" id="{CBC475A4-CA38-4529-BF94-665920704821}"/>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805117225"/>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554512" y="1779609"/>
            <a:ext cx="8060268" cy="1446550"/>
          </a:xfrm>
          <a:prstGeom prst="rect">
            <a:avLst/>
          </a:prstGeom>
          <a:noFill/>
        </p:spPr>
        <p:txBody>
          <a:bodyPr wrap="square" rtlCol="0">
            <a:spAutoFit/>
          </a:bodyPr>
          <a:lstStyle/>
          <a:p>
            <a:pPr algn="ctr"/>
            <a:r>
              <a:rPr lang="it-IT" sz="2400" dirty="0">
                <a:latin typeface="HELVETICA" panose="020B0604020202020204" pitchFamily="34" charset="0"/>
              </a:rPr>
              <a:t>Art. 44 – Esercizio abusivo della professione</a:t>
            </a:r>
          </a:p>
          <a:p>
            <a:pPr algn="ctr"/>
            <a:endParaRPr lang="it-IT" sz="2400" dirty="0">
              <a:latin typeface="HELVETICA" panose="020B0604020202020204" pitchFamily="34" charset="0"/>
            </a:endParaRPr>
          </a:p>
          <a:p>
            <a:pPr algn="just"/>
            <a:r>
              <a:rPr lang="it-IT" sz="2000" dirty="0"/>
              <a:t>L’Infermiere e l’Ordine Professionale denunciano l’esercizio abusivo della professione infermieristica e il lavoro sommerso.</a:t>
            </a:r>
          </a:p>
        </p:txBody>
      </p:sp>
      <p:sp>
        <p:nvSpPr>
          <p:cNvPr id="8" name="CasellaDiTesto 7">
            <a:extLst>
              <a:ext uri="{FF2B5EF4-FFF2-40B4-BE49-F238E27FC236}">
                <a16:creationId xmlns:a16="http://schemas.microsoft.com/office/drawing/2014/main" id="{8BE6853A-E5F4-4240-BE4B-6EF6632AD4B8}"/>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2890385820"/>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717199" y="1833647"/>
            <a:ext cx="8060268" cy="1138773"/>
          </a:xfrm>
          <a:prstGeom prst="rect">
            <a:avLst/>
          </a:prstGeom>
          <a:noFill/>
        </p:spPr>
        <p:txBody>
          <a:bodyPr wrap="square" rtlCol="0">
            <a:spAutoFit/>
          </a:bodyPr>
          <a:lstStyle/>
          <a:p>
            <a:pPr algn="ctr"/>
            <a:r>
              <a:rPr lang="it-IT" sz="2400" dirty="0">
                <a:latin typeface="HELVETICA" panose="020B0604020202020204" pitchFamily="34" charset="0"/>
              </a:rPr>
              <a:t>Art. 45 – Decoro</a:t>
            </a:r>
          </a:p>
          <a:p>
            <a:pPr algn="ctr"/>
            <a:endParaRPr lang="it-IT" sz="2400" dirty="0">
              <a:latin typeface="HELVETICA" panose="020B0604020202020204" pitchFamily="34" charset="0"/>
            </a:endParaRPr>
          </a:p>
          <a:p>
            <a:pPr algn="just"/>
            <a:r>
              <a:rPr lang="it-IT" sz="2000" dirty="0"/>
              <a:t>L’Infermiere cura la propria persona e il decoro personale. </a:t>
            </a:r>
          </a:p>
        </p:txBody>
      </p:sp>
      <p:sp>
        <p:nvSpPr>
          <p:cNvPr id="8" name="CasellaDiTesto 7">
            <a:extLst>
              <a:ext uri="{FF2B5EF4-FFF2-40B4-BE49-F238E27FC236}">
                <a16:creationId xmlns:a16="http://schemas.microsoft.com/office/drawing/2014/main" id="{782BE4F8-174D-4E24-8311-64D749D2766D}"/>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993745440"/>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554512" y="1541564"/>
            <a:ext cx="8060268" cy="3046988"/>
          </a:xfrm>
          <a:prstGeom prst="rect">
            <a:avLst/>
          </a:prstGeom>
          <a:noFill/>
        </p:spPr>
        <p:txBody>
          <a:bodyPr wrap="square" rtlCol="0">
            <a:spAutoFit/>
          </a:bodyPr>
          <a:lstStyle/>
          <a:p>
            <a:pPr algn="just"/>
            <a:r>
              <a:rPr lang="it-IT" sz="2400" dirty="0">
                <a:latin typeface="HELVETICA" panose="020B0604020202020204" pitchFamily="34" charset="0"/>
              </a:rPr>
              <a:t>Art. 46 – Rappresentanza professionale e comunicazione pubblicitaria</a:t>
            </a:r>
          </a:p>
          <a:p>
            <a:pPr algn="just"/>
            <a:endParaRPr lang="it-IT" sz="2400" dirty="0">
              <a:latin typeface="HELVETICA" panose="020B0604020202020204" pitchFamily="34" charset="0"/>
            </a:endParaRP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L’Infermiere esercita la funzione di rappresentanza della professione</a:t>
            </a:r>
            <a:r>
              <a:rPr lang="it-IT" sz="2000" i="1" dirty="0">
                <a:latin typeface="Calibri" panose="020F0502020204030204" pitchFamily="34" charset="0"/>
                <a:ea typeface="Calibri" panose="020F0502020204030204" pitchFamily="34" charset="0"/>
                <a:cs typeface="Times New Roman" panose="02020603050405020304" pitchFamily="18" charset="0"/>
              </a:rPr>
              <a:t> </a:t>
            </a:r>
            <a:r>
              <a:rPr lang="it-IT" sz="2000" dirty="0">
                <a:latin typeface="Calibri" panose="020F0502020204030204" pitchFamily="34" charset="0"/>
                <a:ea typeface="Calibri" panose="020F0502020204030204" pitchFamily="34" charset="0"/>
                <a:cs typeface="Times New Roman" panose="02020603050405020304" pitchFamily="18" charset="0"/>
              </a:rPr>
              <a:t>con dignità, correttezza e trasparenza. Utilizza espressioni e adotta comportamenti che sostengono e promuovono il decoro e l’immagine della comunità professionale e dei suoi attori istituzionali. </a:t>
            </a: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Osserva le indicazioni dell’Ordine Professionale nella informazione e comunicazione pubblicitaria.</a:t>
            </a:r>
          </a:p>
        </p:txBody>
      </p:sp>
      <p:sp>
        <p:nvSpPr>
          <p:cNvPr id="8" name="CasellaDiTesto 7">
            <a:extLst>
              <a:ext uri="{FF2B5EF4-FFF2-40B4-BE49-F238E27FC236}">
                <a16:creationId xmlns:a16="http://schemas.microsoft.com/office/drawing/2014/main" id="{8B1ECF8F-107B-4CD0-A398-BCE9E5737FF3}"/>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2147817309"/>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554512" y="1550951"/>
            <a:ext cx="8060268" cy="1754326"/>
          </a:xfrm>
          <a:prstGeom prst="rect">
            <a:avLst/>
          </a:prstGeom>
          <a:noFill/>
        </p:spPr>
        <p:txBody>
          <a:bodyPr wrap="square" rtlCol="0">
            <a:spAutoFit/>
          </a:bodyPr>
          <a:lstStyle/>
          <a:p>
            <a:pPr algn="ctr"/>
            <a:r>
              <a:rPr lang="it-IT" sz="2400" dirty="0">
                <a:latin typeface="HELVETICA" panose="020B0604020202020204" pitchFamily="34" charset="0"/>
              </a:rPr>
              <a:t>Art. 47 – Obbligo di rispetto delle norme</a:t>
            </a:r>
          </a:p>
          <a:p>
            <a:pPr algn="ctr"/>
            <a:endParaRPr lang="it-IT" sz="2400" dirty="0">
              <a:latin typeface="HELVETICA" panose="020B0604020202020204" pitchFamily="34" charset="0"/>
            </a:endParaRPr>
          </a:p>
          <a:p>
            <a:pPr algn="just">
              <a:spcAft>
                <a:spcPts val="0"/>
              </a:spcAft>
            </a:pPr>
            <a:r>
              <a:rPr lang="it-IT"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L’Infermiere rispetta le norme e le incombenze amministrative, giuridiche e deontologiche, che riguardano la professione, anche attenendosi alle linee di indirizzo dell’Ordine Professionale. </a:t>
            </a:r>
            <a:endParaRPr lang="it-IT"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CasellaDiTesto 7">
            <a:extLst>
              <a:ext uri="{FF2B5EF4-FFF2-40B4-BE49-F238E27FC236}">
                <a16:creationId xmlns:a16="http://schemas.microsoft.com/office/drawing/2014/main" id="{C30107BC-F30B-437B-A8E4-E4121E3B518D}"/>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2892230344"/>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480084" y="1221283"/>
            <a:ext cx="8060268" cy="3293209"/>
          </a:xfrm>
          <a:prstGeom prst="rect">
            <a:avLst/>
          </a:prstGeom>
          <a:noFill/>
        </p:spPr>
        <p:txBody>
          <a:bodyPr wrap="square" rtlCol="0">
            <a:spAutoFit/>
          </a:bodyPr>
          <a:lstStyle/>
          <a:p>
            <a:pPr algn="ctr"/>
            <a:r>
              <a:rPr lang="it-IT" sz="2400" dirty="0">
                <a:latin typeface="HELVETICA" panose="020B0604020202020204" pitchFamily="34" charset="0"/>
              </a:rPr>
              <a:t>Art. 48 – Attività </a:t>
            </a:r>
            <a:r>
              <a:rPr lang="it-IT" sz="2400" dirty="0" err="1">
                <a:latin typeface="HELVETICA" panose="020B0604020202020204" pitchFamily="34" charset="0"/>
              </a:rPr>
              <a:t>consulenziale</a:t>
            </a:r>
            <a:r>
              <a:rPr lang="it-IT" sz="2400" dirty="0">
                <a:latin typeface="HELVETICA" panose="020B0604020202020204" pitchFamily="34" charset="0"/>
              </a:rPr>
              <a:t> e peritale</a:t>
            </a:r>
          </a:p>
          <a:p>
            <a:pPr algn="ctr"/>
            <a:endParaRPr lang="it-IT" sz="2400" dirty="0">
              <a:latin typeface="HELVETICA" panose="020B0604020202020204" pitchFamily="34" charset="0"/>
            </a:endParaRPr>
          </a:p>
          <a:p>
            <a:pPr algn="just">
              <a:spcAft>
                <a:spcPts val="0"/>
              </a:spcAft>
            </a:pPr>
            <a:r>
              <a:rPr lang="it-IT"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L’Infermiere non svolge attività di</a:t>
            </a:r>
            <a:r>
              <a:rPr lang="it-IT" sz="2000" i="1"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it-IT"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natura consulenziale e peritale se non è in effettivo possesso delle specifiche competenze richieste dal caso.</a:t>
            </a:r>
            <a:endParaRPr lang="it-IT" sz="20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it-IT"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In ogni caso questa attività deve essere svolta nel rispetto dei principi deontologici caratterizzanti la professione, evitando ogni conflitto di interesse e le situazioni in cui sia limitata la sua indipendenza.</a:t>
            </a:r>
            <a:endParaRPr lang="it-IT" sz="20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it-IT"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L’Infermiere in ambito peritale interpreta le evidenze del caso sulla base delle conoscenze scientifiche del momento, fornendo pareri ispirati alla prudente valutazione della condotta dei soggetti coinvolti.</a:t>
            </a:r>
            <a:endParaRPr lang="it-IT"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CasellaDiTesto 7">
            <a:extLst>
              <a:ext uri="{FF2B5EF4-FFF2-40B4-BE49-F238E27FC236}">
                <a16:creationId xmlns:a16="http://schemas.microsoft.com/office/drawing/2014/main" id="{B986433E-EF97-4283-AA22-8AA847E794E2}"/>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2657969487"/>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481840" y="1568365"/>
            <a:ext cx="8205611" cy="2369880"/>
          </a:xfrm>
          <a:prstGeom prst="rect">
            <a:avLst/>
          </a:prstGeom>
          <a:noFill/>
        </p:spPr>
        <p:txBody>
          <a:bodyPr wrap="square" rtlCol="0">
            <a:spAutoFit/>
          </a:bodyPr>
          <a:lstStyle/>
          <a:p>
            <a:pPr algn="ctr">
              <a:spcAft>
                <a:spcPts val="0"/>
              </a:spcAft>
            </a:pPr>
            <a:r>
              <a:rPr lang="it-IT" sz="2400" dirty="0">
                <a:latin typeface="HELVETICA" panose="020B0604020202020204" pitchFamily="34" charset="0"/>
              </a:rPr>
              <a:t>Art. 49 – Natura vincolante delle norme deontologiche</a:t>
            </a:r>
          </a:p>
          <a:p>
            <a:pPr algn="ctr">
              <a:spcAft>
                <a:spcPts val="0"/>
              </a:spcAft>
            </a:pPr>
            <a:endParaRPr lang="it-IT" sz="2400" dirty="0">
              <a:latin typeface="HELVETICA" panose="020B0604020202020204" pitchFamily="34" charset="0"/>
            </a:endParaRP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Le norme deontologiche contenute nel presente Codice Deontologico sono vincolanti per tutti gli iscritti all’Ordine delle Professioni Infermieristiche; la loro inosservanza è sanzionata dall’Ordine professionale tenendo conto della volontarietà della condotta, della gravità e della eventuale reiterazione della stessa, in contrasto con il decoro e la dignità professionale.</a:t>
            </a:r>
          </a:p>
        </p:txBody>
      </p:sp>
      <p:sp>
        <p:nvSpPr>
          <p:cNvPr id="8" name="CasellaDiTesto 7">
            <a:extLst>
              <a:ext uri="{FF2B5EF4-FFF2-40B4-BE49-F238E27FC236}">
                <a16:creationId xmlns:a16="http://schemas.microsoft.com/office/drawing/2014/main" id="{67EEC9DC-8047-43F7-895B-5492E6B60EDF}"/>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1475515079"/>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481840" y="1664058"/>
            <a:ext cx="8205611" cy="1446550"/>
          </a:xfrm>
          <a:prstGeom prst="rect">
            <a:avLst/>
          </a:prstGeom>
          <a:noFill/>
        </p:spPr>
        <p:txBody>
          <a:bodyPr wrap="square" rtlCol="0">
            <a:spAutoFit/>
          </a:bodyPr>
          <a:lstStyle/>
          <a:p>
            <a:pPr algn="ctr"/>
            <a:r>
              <a:rPr lang="it-IT" sz="2400" dirty="0">
                <a:latin typeface="HELVETICA" panose="020B0604020202020204" pitchFamily="34" charset="0"/>
              </a:rPr>
              <a:t>Art. 50 - Ordini Professionali. Enti sussidiari dello Stato</a:t>
            </a:r>
          </a:p>
          <a:p>
            <a:pPr algn="ctr"/>
            <a:endParaRPr lang="it-IT" sz="2400" dirty="0">
              <a:latin typeface="HELVETICA" panose="020B0604020202020204" pitchFamily="34" charset="0"/>
            </a:endParaRP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Gli Ordini Professionali recepiscono e attuano le indicazioni normative e regolamentari inerenti il loro essere Enti sussidiari dello Stato.</a:t>
            </a:r>
          </a:p>
        </p:txBody>
      </p:sp>
      <p:sp>
        <p:nvSpPr>
          <p:cNvPr id="8" name="CasellaDiTesto 7">
            <a:extLst>
              <a:ext uri="{FF2B5EF4-FFF2-40B4-BE49-F238E27FC236}">
                <a16:creationId xmlns:a16="http://schemas.microsoft.com/office/drawing/2014/main" id="{67EEC9DC-8047-43F7-895B-5492E6B60EDF}"/>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1654580725"/>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354249" y="1483304"/>
            <a:ext cx="8205611" cy="2985433"/>
          </a:xfrm>
          <a:prstGeom prst="rect">
            <a:avLst/>
          </a:prstGeom>
          <a:noFill/>
        </p:spPr>
        <p:txBody>
          <a:bodyPr wrap="square" rtlCol="0">
            <a:spAutoFit/>
          </a:bodyPr>
          <a:lstStyle/>
          <a:p>
            <a:pPr algn="ctr"/>
            <a:r>
              <a:rPr lang="it-IT" sz="2400" dirty="0">
                <a:latin typeface="HELVETICA" panose="020B0604020202020204" pitchFamily="34" charset="0"/>
              </a:rPr>
              <a:t>Art. 51 – Ordini Professionali. Codice Deontologico</a:t>
            </a:r>
          </a:p>
          <a:p>
            <a:pPr algn="ctr">
              <a:spcAft>
                <a:spcPts val="0"/>
              </a:spcAft>
            </a:pPr>
            <a:endParaRPr lang="it-IT" sz="2400" dirty="0">
              <a:latin typeface="HELVETICA" panose="020B0604020202020204" pitchFamily="34" charset="0"/>
            </a:endParaRP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Gli Ordini delle Professioni Infermieristiche provinciali, sono tenuti a recepire il presente Codice e a garantirne il rispetto delle norme, nel quadro dell’azione di indirizzo e coordinamento esercitata dalla Federazione Nazionale degli Ordini delle Professioni Infermieristiche; sono tenuti inoltre a consegnare ufficialmente o, comunque, a inviare ai singoli iscritti agli Albi, il Codice Deontologico e a tenere periodicamente corsi di aggiornamento e di approfondimento in materia deontologica.</a:t>
            </a:r>
          </a:p>
        </p:txBody>
      </p:sp>
      <p:sp>
        <p:nvSpPr>
          <p:cNvPr id="8" name="CasellaDiTesto 7">
            <a:extLst>
              <a:ext uri="{FF2B5EF4-FFF2-40B4-BE49-F238E27FC236}">
                <a16:creationId xmlns:a16="http://schemas.microsoft.com/office/drawing/2014/main" id="{67EEC9DC-8047-43F7-895B-5492E6B60EDF}"/>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1375896777"/>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396779" y="1681943"/>
            <a:ext cx="8205611" cy="1754326"/>
          </a:xfrm>
          <a:prstGeom prst="rect">
            <a:avLst/>
          </a:prstGeom>
          <a:noFill/>
        </p:spPr>
        <p:txBody>
          <a:bodyPr wrap="square" rtlCol="0">
            <a:spAutoFit/>
          </a:bodyPr>
          <a:lstStyle/>
          <a:p>
            <a:pPr algn="ctr"/>
            <a:r>
              <a:rPr lang="it-IT" sz="2400" dirty="0">
                <a:latin typeface="HELVETICA" panose="020B0604020202020204" pitchFamily="34" charset="0"/>
              </a:rPr>
              <a:t>Art. 52 – Ordini Professionali e altri ruoli pubblici</a:t>
            </a:r>
          </a:p>
          <a:p>
            <a:pPr algn="just"/>
            <a:endParaRPr lang="it-IT" sz="2400" dirty="0">
              <a:latin typeface="HELVETICA" panose="020B0604020202020204" pitchFamily="34" charset="0"/>
            </a:endParaRP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L’infermiere che ricopra incarichi politico-istituzionali persegue interessi pubblici generali, della collettività tutta e non di parte, che siano individuali associativi o corporativi.</a:t>
            </a:r>
          </a:p>
        </p:txBody>
      </p:sp>
      <p:sp>
        <p:nvSpPr>
          <p:cNvPr id="8" name="CasellaDiTesto 7">
            <a:extLst>
              <a:ext uri="{FF2B5EF4-FFF2-40B4-BE49-F238E27FC236}">
                <a16:creationId xmlns:a16="http://schemas.microsoft.com/office/drawing/2014/main" id="{67EEC9DC-8047-43F7-895B-5492E6B60EDF}"/>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1247449333"/>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481840" y="1855443"/>
            <a:ext cx="8205611" cy="1446550"/>
          </a:xfrm>
          <a:prstGeom prst="rect">
            <a:avLst/>
          </a:prstGeom>
          <a:noFill/>
        </p:spPr>
        <p:txBody>
          <a:bodyPr wrap="square" rtlCol="0">
            <a:spAutoFit/>
          </a:bodyPr>
          <a:lstStyle/>
          <a:p>
            <a:pPr algn="ctr"/>
            <a:r>
              <a:rPr lang="it-IT" sz="2400" dirty="0">
                <a:latin typeface="HELVETICA" panose="020B0604020202020204" pitchFamily="34" charset="0"/>
              </a:rPr>
              <a:t>Art. 53 – Clausola finale</a:t>
            </a:r>
          </a:p>
          <a:p>
            <a:pPr algn="ctr"/>
            <a:endParaRPr lang="it-IT" sz="2400" dirty="0">
              <a:latin typeface="HELVETICA" panose="020B0604020202020204" pitchFamily="34" charset="0"/>
            </a:endParaRPr>
          </a:p>
          <a:p>
            <a:pPr algn="just">
              <a:spcAft>
                <a:spcPts val="0"/>
              </a:spcAft>
            </a:pPr>
            <a:r>
              <a:rPr lang="it-IT" sz="2000" dirty="0">
                <a:latin typeface="Calibri" panose="020F0502020204030204" pitchFamily="34" charset="0"/>
                <a:ea typeface="Calibri" panose="020F0502020204030204" pitchFamily="34" charset="0"/>
                <a:cs typeface="Times New Roman" panose="02020603050405020304" pitchFamily="18" charset="0"/>
              </a:rPr>
              <a:t>Ogni altro comportamento che violi il decoro e la dignità professionale è sanzionabile dall’Ordine. </a:t>
            </a:r>
          </a:p>
        </p:txBody>
      </p:sp>
      <p:sp>
        <p:nvSpPr>
          <p:cNvPr id="8" name="CasellaDiTesto 7">
            <a:extLst>
              <a:ext uri="{FF2B5EF4-FFF2-40B4-BE49-F238E27FC236}">
                <a16:creationId xmlns:a16="http://schemas.microsoft.com/office/drawing/2014/main" id="{67EEC9DC-8047-43F7-895B-5492E6B60EDF}"/>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178725515"/>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5"/>
          <p:cNvSpPr txBox="1">
            <a:spLocks/>
          </p:cNvSpPr>
          <p:nvPr/>
        </p:nvSpPr>
        <p:spPr>
          <a:xfrm>
            <a:off x="717199" y="274985"/>
            <a:ext cx="7734895" cy="5902348"/>
          </a:xfrm>
          <a:prstGeom prst="rect">
            <a:avLst/>
          </a:prstGeom>
        </p:spPr>
        <p:txBody>
          <a:bodyPr rtlCol="0">
            <a:normAutofit/>
          </a:bodyPr>
          <a:lstStyle>
            <a:lvl1pPr marL="225034" indent="-225034" algn="l" defTabSz="675102" rtl="0" eaLnBrk="1" latinLnBrk="0" hangingPunct="1">
              <a:lnSpc>
                <a:spcPct val="120000"/>
              </a:lnSpc>
              <a:spcBef>
                <a:spcPts val="984"/>
              </a:spcBef>
              <a:buClr>
                <a:schemeClr val="accent1"/>
              </a:buClr>
              <a:buSzPct val="100000"/>
              <a:buFont typeface="Arial" panose="020B0604020202020204" pitchFamily="34" charset="0"/>
              <a:buChar char="•"/>
              <a:defRPr sz="1969" kern="1200" cap="none">
                <a:solidFill>
                  <a:schemeClr val="tx1"/>
                </a:solidFill>
                <a:effectLst/>
                <a:latin typeface="+mn-lt"/>
                <a:ea typeface="+mn-ea"/>
                <a:cs typeface="+mn-cs"/>
              </a:defRPr>
            </a:lvl1pPr>
            <a:lvl2pPr marL="675102"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baseline="0">
                <a:solidFill>
                  <a:schemeClr val="tx1"/>
                </a:solidFill>
                <a:effectLst/>
                <a:latin typeface="+mn-lt"/>
                <a:ea typeface="+mn-ea"/>
                <a:cs typeface="+mn-cs"/>
              </a:defRPr>
            </a:lvl2pPr>
            <a:lvl3pPr marL="1125169"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575" kern="1200" cap="none">
                <a:solidFill>
                  <a:schemeClr val="tx1"/>
                </a:solidFill>
                <a:effectLst/>
                <a:latin typeface="+mn-lt"/>
                <a:ea typeface="+mn-ea"/>
                <a:cs typeface="+mn-cs"/>
              </a:defRPr>
            </a:lvl3pPr>
            <a:lvl4pPr marL="1575237"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378" kern="1200" cap="none" baseline="0">
                <a:solidFill>
                  <a:schemeClr val="tx1"/>
                </a:solidFill>
                <a:effectLst/>
                <a:latin typeface="+mn-lt"/>
                <a:ea typeface="+mn-ea"/>
                <a:cs typeface="+mn-cs"/>
              </a:defRPr>
            </a:lvl4pPr>
            <a:lvl5pPr marL="2025305" indent="-225034" algn="l" defTabSz="675102" rtl="0" eaLnBrk="1" latinLnBrk="0" hangingPunct="1">
              <a:lnSpc>
                <a:spcPct val="120000"/>
              </a:lnSpc>
              <a:spcBef>
                <a:spcPts val="492"/>
              </a:spcBef>
              <a:buClr>
                <a:schemeClr val="accent1"/>
              </a:buClr>
              <a:buSzPct val="100000"/>
              <a:buFont typeface="Arial" panose="020B0604020202020204" pitchFamily="34" charset="0"/>
              <a:buChar char="•"/>
              <a:defRPr sz="1181" kern="1200" cap="none">
                <a:solidFill>
                  <a:schemeClr val="tx1"/>
                </a:solidFill>
                <a:effectLst/>
                <a:latin typeface="+mn-lt"/>
                <a:ea typeface="+mn-ea"/>
                <a:cs typeface="+mn-cs"/>
              </a:defRPr>
            </a:lvl5pPr>
            <a:lvl6pPr marL="2475372"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6pPr>
            <a:lvl7pPr marL="2925440"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a:solidFill>
                  <a:schemeClr val="tx1"/>
                </a:solidFill>
                <a:effectLst/>
                <a:latin typeface="+mn-lt"/>
                <a:ea typeface="+mn-ea"/>
                <a:cs typeface="+mn-cs"/>
              </a:defRPr>
            </a:lvl7pPr>
            <a:lvl8pPr marL="3375508"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8pPr>
            <a:lvl9pPr marL="3825575" indent="-225034" algn="l" defTabSz="900135" rtl="0" eaLnBrk="1" latinLnBrk="0" hangingPunct="1">
              <a:lnSpc>
                <a:spcPct val="120000"/>
              </a:lnSpc>
              <a:spcBef>
                <a:spcPts val="492"/>
              </a:spcBef>
              <a:buClr>
                <a:schemeClr val="accent1"/>
              </a:buClr>
              <a:buSzPct val="100000"/>
              <a:buFont typeface="Arial" panose="020B0604020202020204" pitchFamily="34" charset="0"/>
              <a:buChar char="•"/>
              <a:defRPr sz="1181" kern="1200" baseline="0">
                <a:solidFill>
                  <a:schemeClr val="tx1"/>
                </a:solidFill>
                <a:effectLst/>
                <a:latin typeface="+mn-lt"/>
                <a:ea typeface="+mn-ea"/>
                <a:cs typeface="+mn-cs"/>
              </a:defRPr>
            </a:lvl9pPr>
          </a:lstStyle>
          <a:p>
            <a:pPr marL="0" indent="0">
              <a:spcBef>
                <a:spcPts val="954"/>
              </a:spcBef>
              <a:buNone/>
              <a:defRPr/>
            </a:pPr>
            <a:endParaRPr lang="it-IT" sz="3438"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72828" indent="-272828">
              <a:spcBef>
                <a:spcPts val="954"/>
              </a:spcBef>
              <a:buFont typeface="Wingdings" panose="05000000000000000000" pitchFamily="2" charset="2"/>
              <a:buChar char="ü"/>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spcBef>
                <a:spcPts val="954"/>
              </a:spcBef>
              <a:buNone/>
              <a:defRPr/>
            </a:pPr>
            <a:endParaRPr lang="it-IT" sz="188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asellaDiTesto 6">
            <a:extLst>
              <a:ext uri="{FF2B5EF4-FFF2-40B4-BE49-F238E27FC236}">
                <a16:creationId xmlns:a16="http://schemas.microsoft.com/office/drawing/2014/main" id="{E8938ADF-1770-447E-ACC2-A9C5DF37D1D6}"/>
              </a:ext>
            </a:extLst>
          </p:cNvPr>
          <p:cNvSpPr txBox="1"/>
          <p:nvPr/>
        </p:nvSpPr>
        <p:spPr>
          <a:xfrm>
            <a:off x="481840" y="1888976"/>
            <a:ext cx="8205611" cy="1015663"/>
          </a:xfrm>
          <a:prstGeom prst="rect">
            <a:avLst/>
          </a:prstGeom>
          <a:noFill/>
        </p:spPr>
        <p:txBody>
          <a:bodyPr wrap="square" rtlCol="0">
            <a:spAutoFit/>
          </a:bodyPr>
          <a:lstStyle/>
          <a:p>
            <a:pPr algn="just"/>
            <a:r>
              <a:rPr lang="it-IT" sz="2000" dirty="0"/>
              <a:t>“Le presenti norme saranno oggetto di costante monitoraggio da parte della FNOPI al fine di garantirne l’eventuale aggiornamento”</a:t>
            </a:r>
          </a:p>
          <a:p>
            <a:pPr algn="ctr"/>
            <a:endParaRPr lang="it-IT" sz="2000" dirty="0"/>
          </a:p>
        </p:txBody>
      </p:sp>
      <p:sp>
        <p:nvSpPr>
          <p:cNvPr id="8" name="CasellaDiTesto 7">
            <a:extLst>
              <a:ext uri="{FF2B5EF4-FFF2-40B4-BE49-F238E27FC236}">
                <a16:creationId xmlns:a16="http://schemas.microsoft.com/office/drawing/2014/main" id="{67EEC9DC-8047-43F7-895B-5492E6B60EDF}"/>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spTree>
    <p:extLst>
      <p:ext uri="{BB962C8B-B14F-4D97-AF65-F5344CB8AC3E}">
        <p14:creationId xmlns:p14="http://schemas.microsoft.com/office/powerpoint/2010/main" val="1393958908"/>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spd="slow" advTm="36"/>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3589506"/>
            <a:ext cx="9169400" cy="1809345"/>
          </a:xfrm>
          <a:prstGeom prst="rect">
            <a:avLst/>
          </a:prstGeom>
          <a:solidFill>
            <a:srgbClr val="004E5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CasellaDiTesto 14"/>
          <p:cNvSpPr txBox="1"/>
          <p:nvPr/>
        </p:nvSpPr>
        <p:spPr>
          <a:xfrm>
            <a:off x="0" y="3840395"/>
            <a:ext cx="9169400" cy="1307566"/>
          </a:xfrm>
          <a:prstGeom prst="rect">
            <a:avLst/>
          </a:prstGeom>
          <a:noFill/>
        </p:spPr>
        <p:txBody>
          <a:bodyPr wrap="square" tIns="334800" rtlCol="0">
            <a:spAutoFit/>
          </a:bodyPr>
          <a:lstStyle/>
          <a:p>
            <a:r>
              <a:rPr lang="it-IT" sz="4000" dirty="0">
                <a:solidFill>
                  <a:schemeClr val="bg1"/>
                </a:solidFill>
                <a:latin typeface="HELVETICA" panose="020B0604020202020204" pitchFamily="34" charset="0"/>
                <a:cs typeface="HELVETICA" panose="020B0604020202020204" pitchFamily="34" charset="0"/>
              </a:rPr>
              <a:t>GRAZIE</a:t>
            </a:r>
          </a:p>
          <a:p>
            <a:pPr algn="ctr"/>
            <a:r>
              <a:rPr lang="it-IT" sz="2000" dirty="0">
                <a:solidFill>
                  <a:schemeClr val="bg1"/>
                </a:solidFill>
                <a:latin typeface="HELVETICA" panose="020B0604020202020204" pitchFamily="34" charset="0"/>
                <a:cs typeface="HELVETICA" panose="020B0604020202020204" pitchFamily="34" charset="0"/>
              </a:rPr>
              <a:t> </a:t>
            </a:r>
            <a:endParaRPr lang="it-IT" sz="2000" dirty="0">
              <a:solidFill>
                <a:schemeClr val="bg1"/>
              </a:solidFill>
              <a:latin typeface="HELVETICA" panose="020B0604020202020204" pitchFamily="34" charset="0"/>
              <a:ea typeface="Century Gothic" charset="0"/>
              <a:cs typeface="HELVETICA" panose="020B0604020202020204" pitchFamily="34" charset="0"/>
            </a:endParaRPr>
          </a:p>
        </p:txBody>
      </p:sp>
      <p:sp>
        <p:nvSpPr>
          <p:cNvPr id="10" name="Rettangolo 9">
            <a:extLst>
              <a:ext uri="{FF2B5EF4-FFF2-40B4-BE49-F238E27FC236}">
                <a16:creationId xmlns:a16="http://schemas.microsoft.com/office/drawing/2014/main" id="{F1A47AF6-1C1E-4FAD-99F7-8A84E79AF0B9}"/>
              </a:ext>
            </a:extLst>
          </p:cNvPr>
          <p:cNvSpPr>
            <a:spLocks noChangeAspect="1"/>
          </p:cNvSpPr>
          <p:nvPr/>
        </p:nvSpPr>
        <p:spPr>
          <a:xfrm>
            <a:off x="6464417" y="449262"/>
            <a:ext cx="2260483" cy="22604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CasellaDiTesto 1">
            <a:extLst>
              <a:ext uri="{FF2B5EF4-FFF2-40B4-BE49-F238E27FC236}">
                <a16:creationId xmlns:a16="http://schemas.microsoft.com/office/drawing/2014/main" id="{72BDCCBB-AA7D-46F0-81B4-7098278ED421}"/>
              </a:ext>
            </a:extLst>
          </p:cNvPr>
          <p:cNvSpPr txBox="1"/>
          <p:nvPr/>
        </p:nvSpPr>
        <p:spPr>
          <a:xfrm>
            <a:off x="934065" y="6512331"/>
            <a:ext cx="5624051" cy="338554"/>
          </a:xfrm>
          <a:prstGeom prst="rect">
            <a:avLst/>
          </a:prstGeom>
          <a:noFill/>
        </p:spPr>
        <p:txBody>
          <a:bodyPr wrap="square" rtlCol="0">
            <a:spAutoFit/>
          </a:bodyPr>
          <a:lstStyle/>
          <a:p>
            <a:r>
              <a:rPr lang="it-IT" sz="1600" i="1" dirty="0">
                <a:solidFill>
                  <a:schemeClr val="bg1"/>
                </a:solidFill>
                <a:latin typeface="HELVETICA" panose="020B0604020202020204" pitchFamily="34" charset="0"/>
                <a:cs typeface="HELVETICA" panose="020B0604020202020204" pitchFamily="34" charset="0"/>
              </a:rPr>
              <a:t>Federazione nazionale Ordini professioni infermieristiche</a:t>
            </a:r>
          </a:p>
        </p:txBody>
      </p:sp>
      <p:pic>
        <p:nvPicPr>
          <p:cNvPr id="3" name="Immagine 2">
            <a:extLst>
              <a:ext uri="{FF2B5EF4-FFF2-40B4-BE49-F238E27FC236}">
                <a16:creationId xmlns:a16="http://schemas.microsoft.com/office/drawing/2014/main" id="{18FDEFD3-9E0B-43BC-9D31-9DDDAE0AFDE7}"/>
              </a:ext>
            </a:extLst>
          </p:cNvPr>
          <p:cNvPicPr>
            <a:picLocks noChangeAspect="1"/>
          </p:cNvPicPr>
          <p:nvPr/>
        </p:nvPicPr>
        <p:blipFill>
          <a:blip r:embed="rId3"/>
          <a:stretch>
            <a:fillRect/>
          </a:stretch>
        </p:blipFill>
        <p:spPr>
          <a:xfrm>
            <a:off x="6558116" y="82163"/>
            <a:ext cx="2365052" cy="3218422"/>
          </a:xfrm>
          <a:prstGeom prst="rect">
            <a:avLst/>
          </a:prstGeom>
        </p:spPr>
      </p:pic>
      <p:sp>
        <p:nvSpPr>
          <p:cNvPr id="11" name="CasellaDiTesto 10">
            <a:extLst>
              <a:ext uri="{FF2B5EF4-FFF2-40B4-BE49-F238E27FC236}">
                <a16:creationId xmlns:a16="http://schemas.microsoft.com/office/drawing/2014/main" id="{6C5787EB-DB38-474F-A7DF-0856E38D64A4}"/>
              </a:ext>
            </a:extLst>
          </p:cNvPr>
          <p:cNvSpPr txBox="1"/>
          <p:nvPr/>
        </p:nvSpPr>
        <p:spPr>
          <a:xfrm>
            <a:off x="134471" y="1512334"/>
            <a:ext cx="6598023" cy="1077218"/>
          </a:xfrm>
          <a:prstGeom prst="rect">
            <a:avLst/>
          </a:prstGeom>
          <a:noFill/>
        </p:spPr>
        <p:txBody>
          <a:bodyPr wrap="square" rtlCol="0">
            <a:spAutoFit/>
          </a:bodyPr>
          <a:lstStyle/>
          <a:p>
            <a:r>
              <a:rPr lang="it-IT" sz="3200" b="1" dirty="0">
                <a:latin typeface="HELVETICA" panose="020B0604020202020204" pitchFamily="34" charset="0"/>
                <a:cs typeface="HELVETICA" panose="020B0604020202020204" pitchFamily="34" charset="0"/>
              </a:rPr>
              <a:t>Codice Deontologico</a:t>
            </a:r>
          </a:p>
          <a:p>
            <a:r>
              <a:rPr lang="it-IT" sz="3200" b="1" dirty="0">
                <a:latin typeface="HELVETICA" panose="020B0604020202020204" pitchFamily="34" charset="0"/>
                <a:cs typeface="HELVETICA" panose="020B0604020202020204" pitchFamily="34" charset="0"/>
              </a:rPr>
              <a:t>Professioni Infermieristiche 2019</a:t>
            </a:r>
          </a:p>
        </p:txBody>
      </p:sp>
    </p:spTree>
    <p:extLst>
      <p:ext uri="{BB962C8B-B14F-4D97-AF65-F5344CB8AC3E}">
        <p14:creationId xmlns:p14="http://schemas.microsoft.com/office/powerpoint/2010/main" val="16899653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Tm="1519">
        <p15:prstTrans prst="origami"/>
      </p:transition>
    </mc:Choice>
    <mc:Fallback xmlns="">
      <p:transition spd="slow" advTm="1519">
        <p:fade/>
      </p:transition>
    </mc:Fallback>
  </mc:AlternateContent>
</p:sld>
</file>

<file path=ppt/theme/theme1.xml><?xml version="1.0" encoding="utf-8"?>
<a:theme xmlns:a="http://schemas.openxmlformats.org/drawingml/2006/main" name="Tema di Office">
  <a:themeElements>
    <a:clrScheme name="Tema di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i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 Boardroom</Template>
  <TotalTime>5380</TotalTime>
  <Words>4261</Words>
  <Application>Microsoft Office PowerPoint</Application>
  <PresentationFormat>Personalizzato</PresentationFormat>
  <Paragraphs>734</Paragraphs>
  <Slides>94</Slides>
  <Notes>6</Notes>
  <HiddenSlides>0</HiddenSlides>
  <MMClips>0</MMClips>
  <ScaleCrop>false</ScaleCrop>
  <HeadingPairs>
    <vt:vector size="6" baseType="variant">
      <vt:variant>
        <vt:lpstr>Caratteri utilizzati</vt:lpstr>
      </vt:variant>
      <vt:variant>
        <vt:i4>8</vt:i4>
      </vt:variant>
      <vt:variant>
        <vt:lpstr>Tema</vt:lpstr>
      </vt:variant>
      <vt:variant>
        <vt:i4>1</vt:i4>
      </vt:variant>
      <vt:variant>
        <vt:lpstr>Titoli diapositive</vt:lpstr>
      </vt:variant>
      <vt:variant>
        <vt:i4>94</vt:i4>
      </vt:variant>
    </vt:vector>
  </HeadingPairs>
  <TitlesOfParts>
    <vt:vector size="103" baseType="lpstr">
      <vt:lpstr>Arial</vt:lpstr>
      <vt:lpstr>Arial Unicode MS</vt:lpstr>
      <vt:lpstr>Calibri</vt:lpstr>
      <vt:lpstr>Calibri  </vt:lpstr>
      <vt:lpstr>Calibri Light</vt:lpstr>
      <vt:lpstr>HELVETICA</vt:lpstr>
      <vt:lpstr>Tahoma</vt:lpstr>
      <vt:lpstr>Wingdings</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La contenzione</vt:lpstr>
      <vt:lpstr>Il caso  Mastrogiovanni</vt:lpstr>
      <vt:lpstr>La contenzione:  il codice del 2009</vt:lpstr>
      <vt:lpstr>La sentenza della Cassazione</vt:lpstr>
      <vt:lpstr>In virtù di quanto scritto dal Codice deontologico l’infermiere ha…</vt:lpstr>
      <vt:lpstr>La sentenza della Cassazione</vt:lpstr>
      <vt:lpstr>La sentenza della Cassazione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Utente di Microsoft Office</dc:creator>
  <cp:lastModifiedBy>Paolo del Bufalo</cp:lastModifiedBy>
  <cp:revision>545</cp:revision>
  <cp:lastPrinted>2019-04-12T10:02:29Z</cp:lastPrinted>
  <dcterms:created xsi:type="dcterms:W3CDTF">2016-12-15T13:32:47Z</dcterms:created>
  <dcterms:modified xsi:type="dcterms:W3CDTF">2019-05-14T06:53:35Z</dcterms:modified>
</cp:coreProperties>
</file>