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4" r:id="rId1"/>
  </p:sldMasterIdLst>
  <p:handoutMasterIdLst>
    <p:handoutMasterId r:id="rId31"/>
  </p:handoutMasterIdLst>
  <p:sldIdLst>
    <p:sldId id="256" r:id="rId2"/>
    <p:sldId id="285" r:id="rId3"/>
    <p:sldId id="290" r:id="rId4"/>
    <p:sldId id="294" r:id="rId5"/>
    <p:sldId id="293" r:id="rId6"/>
    <p:sldId id="291" r:id="rId7"/>
    <p:sldId id="295" r:id="rId8"/>
    <p:sldId id="296" r:id="rId9"/>
    <p:sldId id="298" r:id="rId10"/>
    <p:sldId id="270" r:id="rId11"/>
    <p:sldId id="286" r:id="rId12"/>
    <p:sldId id="271" r:id="rId13"/>
    <p:sldId id="299" r:id="rId14"/>
    <p:sldId id="300" r:id="rId15"/>
    <p:sldId id="301" r:id="rId16"/>
    <p:sldId id="302" r:id="rId17"/>
    <p:sldId id="303" r:id="rId18"/>
    <p:sldId id="304" r:id="rId19"/>
    <p:sldId id="305" r:id="rId20"/>
    <p:sldId id="306" r:id="rId21"/>
    <p:sldId id="307" r:id="rId22"/>
    <p:sldId id="308" r:id="rId23"/>
    <p:sldId id="309" r:id="rId24"/>
    <p:sldId id="280" r:id="rId25"/>
    <p:sldId id="310" r:id="rId26"/>
    <p:sldId id="282" r:id="rId27"/>
    <p:sldId id="283" r:id="rId28"/>
    <p:sldId id="284" r:id="rId29"/>
    <p:sldId id="311" r:id="rId30"/>
  </p:sldIdLst>
  <p:sldSz cx="9144000" cy="6858000" type="screen4x3"/>
  <p:notesSz cx="6794500" cy="99314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4" d="100"/>
          <a:sy n="54" d="100"/>
        </p:scale>
        <p:origin x="990"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48100" y="0"/>
            <a:ext cx="2944813" cy="496888"/>
          </a:xfrm>
          <a:prstGeom prst="rect">
            <a:avLst/>
          </a:prstGeom>
        </p:spPr>
        <p:txBody>
          <a:bodyPr vert="horz" lIns="91440" tIns="45720" rIns="91440" bIns="45720" rtlCol="0"/>
          <a:lstStyle>
            <a:lvl1pPr algn="r">
              <a:defRPr sz="1200"/>
            </a:lvl1pPr>
          </a:lstStyle>
          <a:p>
            <a:fld id="{CD25E5CB-A376-48D4-9AED-E3872B712FC6}" type="datetimeFigureOut">
              <a:rPr lang="it-IT" smtClean="0"/>
              <a:t>14/05/2019</a:t>
            </a:fld>
            <a:endParaRPr lang="it-IT"/>
          </a:p>
        </p:txBody>
      </p:sp>
      <p:sp>
        <p:nvSpPr>
          <p:cNvPr id="4" name="Segnaposto piè di pagina 3"/>
          <p:cNvSpPr>
            <a:spLocks noGrp="1"/>
          </p:cNvSpPr>
          <p:nvPr>
            <p:ph type="ftr" sz="quarter" idx="2"/>
          </p:nvPr>
        </p:nvSpPr>
        <p:spPr>
          <a:xfrm>
            <a:off x="0" y="9432925"/>
            <a:ext cx="2944813" cy="496888"/>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48100" y="9432925"/>
            <a:ext cx="2944813" cy="496888"/>
          </a:xfrm>
          <a:prstGeom prst="rect">
            <a:avLst/>
          </a:prstGeom>
        </p:spPr>
        <p:txBody>
          <a:bodyPr vert="horz" lIns="91440" tIns="45720" rIns="91440" bIns="45720" rtlCol="0" anchor="b"/>
          <a:lstStyle>
            <a:lvl1pPr algn="r">
              <a:defRPr sz="1200"/>
            </a:lvl1pPr>
          </a:lstStyle>
          <a:p>
            <a:fld id="{E73DCD6E-904C-4B94-A29B-17B0E090BE85}" type="slidenum">
              <a:rPr lang="it-IT" smtClean="0"/>
              <a:t>‹N›</a:t>
            </a:fld>
            <a:endParaRPr lang="it-IT"/>
          </a:p>
        </p:txBody>
      </p:sp>
    </p:spTree>
    <p:extLst>
      <p:ext uri="{BB962C8B-B14F-4D97-AF65-F5344CB8AC3E}">
        <p14:creationId xmlns:p14="http://schemas.microsoft.com/office/powerpoint/2010/main" val="340618913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2">
        <a:schemeClr val="bg2"/>
      </p:bgRef>
    </p:bg>
    <p:spTree>
      <p:nvGrpSpPr>
        <p:cNvPr id="1" name=""/>
        <p:cNvGrpSpPr/>
        <p:nvPr/>
      </p:nvGrpSpPr>
      <p:grpSpPr>
        <a:xfrm>
          <a:off x="0" y="0"/>
          <a:ext cx="0" cy="0"/>
          <a:chOff x="0" y="0"/>
          <a:chExt cx="0" cy="0"/>
        </a:xfrm>
      </p:grpSpPr>
      <p:sp>
        <p:nvSpPr>
          <p:cNvPr id="7" name="Figura a mano libera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igura a mano libera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olo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it-IT"/>
              <a:t>Fare clic per modificare lo stile del titolo</a:t>
            </a:r>
            <a:endParaRPr kumimoji="0" lang="en-US"/>
          </a:p>
        </p:txBody>
      </p:sp>
      <p:sp>
        <p:nvSpPr>
          <p:cNvPr id="17" name="Sottotitolo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3D90BF3E-5E31-4ECB-9465-4E564FDFFA4A}" type="datetimeFigureOut">
              <a:rPr lang="it-IT" smtClean="0"/>
              <a:t>14/05/2019</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4503F60D-E3A7-4B35-904D-02679E6C4315}" type="slidenum">
              <a:rPr lang="it-IT" smtClean="0"/>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lgn="l">
              <a:defRPr/>
            </a:lvl1pPr>
          </a:lstStyle>
          <a:p>
            <a:r>
              <a:rPr kumimoji="0" lang="it-IT"/>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fld id="{3D90BF3E-5E31-4ECB-9465-4E564FDFFA4A}" type="datetimeFigureOut">
              <a:rPr lang="it-IT" smtClean="0"/>
              <a:t>14/05/2019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503F60D-E3A7-4B35-904D-02679E6C4315}"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2">
        <a:schemeClr val="bg2"/>
      </p:bgRef>
    </p:bg>
    <p:spTree>
      <p:nvGrpSpPr>
        <p:cNvPr id="1" name=""/>
        <p:cNvGrpSpPr/>
        <p:nvPr/>
      </p:nvGrpSpPr>
      <p:grpSpPr>
        <a:xfrm>
          <a:off x="0" y="0"/>
          <a:ext cx="0" cy="0"/>
          <a:chOff x="0" y="0"/>
          <a:chExt cx="0" cy="0"/>
        </a:xfrm>
      </p:grpSpPr>
      <p:sp>
        <p:nvSpPr>
          <p:cNvPr id="7" name="Figura a mano libera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igura a mano libera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olo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it-IT"/>
              <a:t>Fare clic per modificare lo stile del titolo</a:t>
            </a:r>
            <a:endParaRPr kumimoji="0" lang="en-US"/>
          </a:p>
        </p:txBody>
      </p:sp>
      <p:sp>
        <p:nvSpPr>
          <p:cNvPr id="3" name="Segnaposto testo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a:t>Fare clic per modificare stili del testo dello schema</a:t>
            </a:r>
          </a:p>
        </p:txBody>
      </p:sp>
      <p:sp>
        <p:nvSpPr>
          <p:cNvPr id="4" name="Segnaposto data 3"/>
          <p:cNvSpPr>
            <a:spLocks noGrp="1"/>
          </p:cNvSpPr>
          <p:nvPr>
            <p:ph type="dt" sz="half" idx="10"/>
          </p:nvPr>
        </p:nvSpPr>
        <p:spPr/>
        <p:txBody>
          <a:bodyPr/>
          <a:lstStyle/>
          <a:p>
            <a:fld id="{3D90BF3E-5E31-4ECB-9465-4E564FDFFA4A}" type="datetimeFigureOut">
              <a:rPr lang="it-IT" smtClean="0"/>
              <a:t>14/05/2019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503F60D-E3A7-4B35-904D-02679E6C4315}" type="slidenum">
              <a:rPr lang="it-IT" smtClean="0"/>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7467600" cy="1143000"/>
          </a:xfrm>
        </p:spPr>
        <p:txBody>
          <a:bodyPr/>
          <a:lstStyle/>
          <a:p>
            <a:r>
              <a:rPr kumimoji="0" lang="it-IT"/>
              <a:t>Fare clic per modificare lo stile del titolo</a:t>
            </a:r>
            <a:endParaRPr kumimoji="0" lang="en-US"/>
          </a:p>
        </p:txBody>
      </p:sp>
      <p:sp>
        <p:nvSpPr>
          <p:cNvPr id="3" name="Segnaposto contenuto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contenuto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5" name="Segnaposto data 4"/>
          <p:cNvSpPr>
            <a:spLocks noGrp="1"/>
          </p:cNvSpPr>
          <p:nvPr>
            <p:ph type="dt" sz="half" idx="10"/>
          </p:nvPr>
        </p:nvSpPr>
        <p:spPr/>
        <p:txBody>
          <a:bodyPr/>
          <a:lstStyle/>
          <a:p>
            <a:fld id="{3D90BF3E-5E31-4ECB-9465-4E564FDFFA4A}" type="datetimeFigureOut">
              <a:rPr lang="it-IT" smtClean="0"/>
              <a:t>14/05/2019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503F60D-E3A7-4B35-904D-02679E6C4315}"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8229600" cy="1143000"/>
          </a:xfrm>
        </p:spPr>
        <p:txBody>
          <a:bodyPr anchor="ctr"/>
          <a:lstStyle>
            <a:lvl1pPr>
              <a:defRPr/>
            </a:lvl1pPr>
          </a:lstStyle>
          <a:p>
            <a:r>
              <a:rPr kumimoji="0" lang="it-IT"/>
              <a:t>Fare clic per modificare lo stile del titolo</a:t>
            </a:r>
            <a:endParaRPr kumimoji="0" lang="en-US"/>
          </a:p>
        </p:txBody>
      </p:sp>
      <p:sp>
        <p:nvSpPr>
          <p:cNvPr id="3" name="Segnaposto testo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a:t>Fare clic per modificare stili del testo dello schema</a:t>
            </a:r>
          </a:p>
        </p:txBody>
      </p:sp>
      <p:sp>
        <p:nvSpPr>
          <p:cNvPr id="4" name="Segnaposto testo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a:t>Fare clic per modificare stili del testo dello schema</a:t>
            </a:r>
          </a:p>
        </p:txBody>
      </p:sp>
      <p:sp>
        <p:nvSpPr>
          <p:cNvPr id="5" name="Segnaposto contenuto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6" name="Segnaposto contenuto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7" name="Segnaposto data 6"/>
          <p:cNvSpPr>
            <a:spLocks noGrp="1"/>
          </p:cNvSpPr>
          <p:nvPr>
            <p:ph type="dt" sz="half" idx="10"/>
          </p:nvPr>
        </p:nvSpPr>
        <p:spPr/>
        <p:txBody>
          <a:bodyPr/>
          <a:lstStyle/>
          <a:p>
            <a:fld id="{3D90BF3E-5E31-4ECB-9465-4E564FDFFA4A}" type="datetimeFigureOut">
              <a:rPr lang="it-IT" smtClean="0"/>
              <a:t>14/05/2019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4503F60D-E3A7-4B35-904D-02679E6C4315}" type="slidenum">
              <a:rPr lang="it-IT" smtClean="0"/>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320"/>
            <a:ext cx="7470648" cy="1143000"/>
          </a:xfrm>
        </p:spPr>
        <p:txBody>
          <a:bodyPr anchor="ctr"/>
          <a:lstStyle>
            <a:lvl1pPr algn="l">
              <a:defRPr sz="4600"/>
            </a:lvl1pPr>
          </a:lstStyle>
          <a:p>
            <a:r>
              <a:rPr kumimoji="0" lang="it-IT"/>
              <a:t>Fare clic per modificare lo stile del titolo</a:t>
            </a:r>
            <a:endParaRPr kumimoji="0" lang="en-US"/>
          </a:p>
        </p:txBody>
      </p:sp>
      <p:sp>
        <p:nvSpPr>
          <p:cNvPr id="7" name="Segnaposto data 6"/>
          <p:cNvSpPr>
            <a:spLocks noGrp="1"/>
          </p:cNvSpPr>
          <p:nvPr>
            <p:ph type="dt" sz="half" idx="10"/>
          </p:nvPr>
        </p:nvSpPr>
        <p:spPr/>
        <p:txBody>
          <a:bodyPr/>
          <a:lstStyle/>
          <a:p>
            <a:fld id="{3D90BF3E-5E31-4ECB-9465-4E564FDFFA4A}" type="datetimeFigureOut">
              <a:rPr lang="it-IT" smtClean="0"/>
              <a:t>14/05/2019</a:t>
            </a:fld>
            <a:endParaRPr lang="it-IT"/>
          </a:p>
        </p:txBody>
      </p:sp>
      <p:sp>
        <p:nvSpPr>
          <p:cNvPr id="8" name="Segnaposto numero diapositiva 7"/>
          <p:cNvSpPr>
            <a:spLocks noGrp="1"/>
          </p:cNvSpPr>
          <p:nvPr>
            <p:ph type="sldNum" sz="quarter" idx="11"/>
          </p:nvPr>
        </p:nvSpPr>
        <p:spPr/>
        <p:txBody>
          <a:bodyPr/>
          <a:lstStyle/>
          <a:p>
            <a:fld id="{4503F60D-E3A7-4B35-904D-02679E6C4315}" type="slidenum">
              <a:rPr lang="it-IT" smtClean="0"/>
              <a:t>‹N›</a:t>
            </a:fld>
            <a:endParaRPr lang="it-IT"/>
          </a:p>
        </p:txBody>
      </p:sp>
      <p:sp>
        <p:nvSpPr>
          <p:cNvPr id="9" name="Segnaposto piè di pagina 8"/>
          <p:cNvSpPr>
            <a:spLocks noGrp="1"/>
          </p:cNvSpPr>
          <p:nvPr>
            <p:ph type="ftr" sz="quarter" idx="12"/>
          </p:nvPr>
        </p:nvSpPr>
        <p:spPr/>
        <p:txBody>
          <a:bodyPr/>
          <a:lstStyle/>
          <a:p>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D90BF3E-5E31-4ECB-9465-4E564FDFFA4A}" type="datetimeFigureOut">
              <a:rPr lang="it-IT" smtClean="0"/>
              <a:t>14/05/2019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4503F60D-E3A7-4B35-904D-02679E6C4315}"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it-IT"/>
              <a:t>Fare clic per modificare lo stile del titolo</a:t>
            </a:r>
            <a:endParaRPr kumimoji="0" lang="en-US"/>
          </a:p>
        </p:txBody>
      </p:sp>
      <p:sp>
        <p:nvSpPr>
          <p:cNvPr id="3" name="Segnaposto testo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it-IT"/>
              <a:t>Fare clic per modificare stili del testo dello schema</a:t>
            </a:r>
          </a:p>
        </p:txBody>
      </p:sp>
      <p:sp>
        <p:nvSpPr>
          <p:cNvPr id="4" name="Segnaposto contenuto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5" name="Segnaposto data 4"/>
          <p:cNvSpPr>
            <a:spLocks noGrp="1"/>
          </p:cNvSpPr>
          <p:nvPr>
            <p:ph type="dt" sz="half" idx="10"/>
          </p:nvPr>
        </p:nvSpPr>
        <p:spPr/>
        <p:txBody>
          <a:bodyPr/>
          <a:lstStyle/>
          <a:p>
            <a:fld id="{3D90BF3E-5E31-4ECB-9465-4E564FDFFA4A}" type="datetimeFigureOut">
              <a:rPr lang="it-IT" smtClean="0"/>
              <a:t>14/05/2019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156448" y="6422064"/>
            <a:ext cx="762000" cy="365125"/>
          </a:xfrm>
        </p:spPr>
        <p:txBody>
          <a:bodyPr/>
          <a:lstStyle/>
          <a:p>
            <a:fld id="{4503F60D-E3A7-4B35-904D-02679E6C4315}"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it-IT"/>
              <a:t>Fare clic per modificare lo stile del titolo</a:t>
            </a:r>
            <a:endParaRPr kumimoji="0" lang="en-US"/>
          </a:p>
        </p:txBody>
      </p:sp>
      <p:sp>
        <p:nvSpPr>
          <p:cNvPr id="3" name="Segnaposto immagine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it-IT"/>
              <a:t>Fare clic sull'icona per inserire un'immagine</a:t>
            </a:r>
            <a:endParaRPr kumimoji="0" lang="en-US" dirty="0"/>
          </a:p>
        </p:txBody>
      </p:sp>
      <p:sp>
        <p:nvSpPr>
          <p:cNvPr id="4" name="Segnaposto testo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it-IT"/>
              <a:t>Fare clic per modificare stili del testo dello schema</a:t>
            </a:r>
          </a:p>
        </p:txBody>
      </p:sp>
      <p:sp>
        <p:nvSpPr>
          <p:cNvPr id="5" name="Segnaposto data 4"/>
          <p:cNvSpPr>
            <a:spLocks noGrp="1"/>
          </p:cNvSpPr>
          <p:nvPr>
            <p:ph type="dt" sz="half" idx="10"/>
          </p:nvPr>
        </p:nvSpPr>
        <p:spPr>
          <a:xfrm>
            <a:off x="457200" y="6422064"/>
            <a:ext cx="2133600" cy="365125"/>
          </a:xfrm>
        </p:spPr>
        <p:txBody>
          <a:bodyPr/>
          <a:lstStyle/>
          <a:p>
            <a:fld id="{3D90BF3E-5E31-4ECB-9465-4E564FDFFA4A}" type="datetimeFigureOut">
              <a:rPr lang="it-IT" smtClean="0"/>
              <a:t>14/05/2019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503F60D-E3A7-4B35-904D-02679E6C4315}" type="slidenum">
              <a:rPr lang="it-IT" smtClean="0"/>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fld id="{3D90BF3E-5E31-4ECB-9465-4E564FDFFA4A}" type="datetimeFigureOut">
              <a:rPr lang="it-IT" smtClean="0"/>
              <a:t>14/05/2019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503F60D-E3A7-4B35-904D-02679E6C4315}"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fld id="{3D90BF3E-5E31-4ECB-9465-4E564FDFFA4A}" type="datetimeFigureOut">
              <a:rPr lang="it-IT" smtClean="0"/>
              <a:t>14/05/2019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503F60D-E3A7-4B35-904D-02679E6C4315}"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igura a mano libera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igura a mano libera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Segnaposto titolo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it-IT"/>
              <a:t>Fare clic per modificare lo stile del titolo</a:t>
            </a:r>
            <a:endParaRPr kumimoji="0" lang="en-US"/>
          </a:p>
        </p:txBody>
      </p:sp>
      <p:sp>
        <p:nvSpPr>
          <p:cNvPr id="30" name="Segnaposto testo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it-IT"/>
              <a:t>Fare clic per modificare stili del testo dello schema</a:t>
            </a:r>
          </a:p>
          <a:p>
            <a:pPr lvl="1" eaLnBrk="1" latinLnBrk="0" hangingPunct="1"/>
            <a:r>
              <a:rPr kumimoji="0" lang="it-IT"/>
              <a:t>Secondo livello</a:t>
            </a:r>
          </a:p>
          <a:p>
            <a:pPr lvl="2" eaLnBrk="1" latinLnBrk="0" hangingPunct="1"/>
            <a:r>
              <a:rPr kumimoji="0" lang="it-IT"/>
              <a:t>Terzo livello</a:t>
            </a:r>
          </a:p>
          <a:p>
            <a:pPr lvl="3" eaLnBrk="1" latinLnBrk="0" hangingPunct="1"/>
            <a:r>
              <a:rPr kumimoji="0" lang="it-IT"/>
              <a:t>Quarto livello</a:t>
            </a:r>
          </a:p>
          <a:p>
            <a:pPr lvl="4" eaLnBrk="1" latinLnBrk="0" hangingPunct="1"/>
            <a:r>
              <a:rPr kumimoji="0" lang="it-IT"/>
              <a:t>Quinto livello</a:t>
            </a:r>
            <a:endParaRPr kumimoji="0" lang="en-US"/>
          </a:p>
        </p:txBody>
      </p:sp>
      <p:sp>
        <p:nvSpPr>
          <p:cNvPr id="10" name="Segnaposto data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3D90BF3E-5E31-4ECB-9465-4E564FDFFA4A}" type="datetimeFigureOut">
              <a:rPr lang="it-IT" smtClean="0"/>
              <a:t>14/05/2019</a:t>
            </a:fld>
            <a:endParaRPr lang="it-IT"/>
          </a:p>
        </p:txBody>
      </p:sp>
      <p:sp>
        <p:nvSpPr>
          <p:cNvPr id="22" name="Segnaposto piè di pagina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it-IT"/>
          </a:p>
        </p:txBody>
      </p:sp>
      <p:sp>
        <p:nvSpPr>
          <p:cNvPr id="18" name="Segnaposto numero diapositiva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4503F60D-E3A7-4B35-904D-02679E6C4315}" type="slidenum">
              <a:rPr lang="it-IT" smtClean="0"/>
              <a:t>‹N›</a:t>
            </a:fld>
            <a:endParaRPr lang="it-IT"/>
          </a:p>
        </p:txBody>
      </p:sp>
    </p:spTree>
  </p:cSld>
  <p:clrMap bg1="dk1" tx1="lt1" bg2="dk2" tx2="lt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fontScale="90000"/>
          </a:bodyPr>
          <a:lstStyle/>
          <a:p>
            <a:br>
              <a:rPr lang="it-IT" sz="3600" b="1" dirty="0"/>
            </a:br>
            <a:r>
              <a:rPr lang="it-IT" sz="3600" b="1" dirty="0"/>
              <a:t>La preziosità dei valori e delle parole</a:t>
            </a:r>
            <a:br>
              <a:rPr lang="it-IT" dirty="0"/>
            </a:br>
            <a:endParaRPr lang="it-IT" dirty="0"/>
          </a:p>
        </p:txBody>
      </p:sp>
      <p:sp>
        <p:nvSpPr>
          <p:cNvPr id="3" name="Sottotitolo 2"/>
          <p:cNvSpPr>
            <a:spLocks noGrp="1"/>
          </p:cNvSpPr>
          <p:nvPr>
            <p:ph type="subTitle" idx="1"/>
          </p:nvPr>
        </p:nvSpPr>
        <p:spPr/>
        <p:txBody>
          <a:bodyPr>
            <a:normAutofit/>
          </a:bodyPr>
          <a:lstStyle/>
          <a:p>
            <a:endParaRPr lang="it-IT" dirty="0"/>
          </a:p>
          <a:p>
            <a:endParaRPr lang="it-IT" dirty="0"/>
          </a:p>
          <a:p>
            <a:pPr algn="r"/>
            <a:r>
              <a:rPr lang="it-IT" sz="1600" dirty="0" err="1"/>
              <a:t>edoardo</a:t>
            </a:r>
            <a:r>
              <a:rPr lang="it-IT" sz="1600" dirty="0"/>
              <a:t> </a:t>
            </a:r>
            <a:r>
              <a:rPr lang="it-IT" sz="1600" dirty="0" err="1"/>
              <a:t>manzoni</a:t>
            </a:r>
            <a:endParaRPr lang="it-IT" sz="1600" dirty="0"/>
          </a:p>
          <a:p>
            <a:pPr algn="r"/>
            <a:r>
              <a:rPr lang="it-IT" sz="1600" dirty="0"/>
              <a:t>Caserta, 13 maggio 2019</a:t>
            </a:r>
          </a:p>
        </p:txBody>
      </p:sp>
    </p:spTree>
    <p:extLst>
      <p:ext uri="{BB962C8B-B14F-4D97-AF65-F5344CB8AC3E}">
        <p14:creationId xmlns:p14="http://schemas.microsoft.com/office/powerpoint/2010/main" val="3832364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Il percorso</a:t>
            </a:r>
          </a:p>
        </p:txBody>
      </p:sp>
      <p:sp>
        <p:nvSpPr>
          <p:cNvPr id="3" name="Segnaposto contenuto 2"/>
          <p:cNvSpPr>
            <a:spLocks noGrp="1"/>
          </p:cNvSpPr>
          <p:nvPr>
            <p:ph idx="1"/>
          </p:nvPr>
        </p:nvSpPr>
        <p:spPr/>
        <p:txBody>
          <a:bodyPr/>
          <a:lstStyle/>
          <a:p>
            <a:endParaRPr lang="it-IT" dirty="0"/>
          </a:p>
          <a:p>
            <a:endParaRPr lang="it-IT" dirty="0"/>
          </a:p>
          <a:p>
            <a:pPr marL="0" indent="0">
              <a:buNone/>
            </a:pPr>
            <a:r>
              <a:rPr lang="it-IT" dirty="0"/>
              <a:t>La </a:t>
            </a:r>
            <a:r>
              <a:rPr lang="it-IT" i="1" dirty="0"/>
              <a:t>bisogno</a:t>
            </a:r>
            <a:r>
              <a:rPr lang="it-IT" dirty="0"/>
              <a:t> di una promessa</a:t>
            </a:r>
          </a:p>
          <a:p>
            <a:pPr marL="0" indent="0">
              <a:buNone/>
            </a:pPr>
            <a:r>
              <a:rPr lang="it-IT" dirty="0"/>
              <a:t>I gesti di cura come attesa e compimento</a:t>
            </a:r>
          </a:p>
          <a:p>
            <a:pPr marL="0" indent="0">
              <a:buNone/>
            </a:pPr>
            <a:r>
              <a:rPr lang="it-IT" dirty="0"/>
              <a:t>I valori</a:t>
            </a:r>
          </a:p>
          <a:p>
            <a:pPr marL="0" indent="0">
              <a:buNone/>
            </a:pPr>
            <a:endParaRPr lang="it-IT" dirty="0"/>
          </a:p>
        </p:txBody>
      </p:sp>
    </p:spTree>
    <p:extLst>
      <p:ext uri="{BB962C8B-B14F-4D97-AF65-F5344CB8AC3E}">
        <p14:creationId xmlns:p14="http://schemas.microsoft.com/office/powerpoint/2010/main" val="555455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1 -  il bisogno di una promessa</a:t>
            </a:r>
          </a:p>
        </p:txBody>
      </p:sp>
      <p:sp>
        <p:nvSpPr>
          <p:cNvPr id="3" name="Segnaposto contenuto 2"/>
          <p:cNvSpPr>
            <a:spLocks noGrp="1"/>
          </p:cNvSpPr>
          <p:nvPr>
            <p:ph idx="1"/>
          </p:nvPr>
        </p:nvSpPr>
        <p:spPr/>
        <p:txBody>
          <a:bodyPr/>
          <a:lstStyle/>
          <a:p>
            <a:endParaRPr lang="it-IT" dirty="0"/>
          </a:p>
          <a:p>
            <a:endParaRPr lang="it-IT" dirty="0"/>
          </a:p>
          <a:p>
            <a:r>
              <a:rPr lang="it-IT" dirty="0"/>
              <a:t>Esiste, nel modo occidentale odierno una difficoltà a tenere dei punti di riferimento tutto sembra essere correlato alla convenienza di </a:t>
            </a:r>
            <a:r>
              <a:rPr lang="it-IT" i="1" dirty="0"/>
              <a:t>qui e adesso</a:t>
            </a:r>
            <a:r>
              <a:rPr lang="it-IT" dirty="0"/>
              <a:t> senza uno sguardo alzato al domani</a:t>
            </a:r>
          </a:p>
        </p:txBody>
      </p:sp>
    </p:spTree>
    <p:extLst>
      <p:ext uri="{BB962C8B-B14F-4D97-AF65-F5344CB8AC3E}">
        <p14:creationId xmlns:p14="http://schemas.microsoft.com/office/powerpoint/2010/main" val="972918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dirty="0"/>
          </a:p>
          <a:p>
            <a:r>
              <a:rPr lang="it-IT" dirty="0"/>
              <a:t>Il cambiamento come cifra di vita (</a:t>
            </a:r>
            <a:r>
              <a:rPr lang="it-IT" dirty="0" err="1"/>
              <a:t>Bauman</a:t>
            </a:r>
            <a:r>
              <a:rPr lang="it-IT" dirty="0"/>
              <a:t> 2011; Nisbet 2017);</a:t>
            </a:r>
          </a:p>
          <a:p>
            <a:endParaRPr lang="it-IT" dirty="0"/>
          </a:p>
          <a:p>
            <a:r>
              <a:rPr lang="it-IT" dirty="0"/>
              <a:t>Lo sviluppo della complessità(</a:t>
            </a:r>
            <a:r>
              <a:rPr lang="it-IT" dirty="0" err="1"/>
              <a:t>Morin</a:t>
            </a:r>
            <a:r>
              <a:rPr lang="it-IT" dirty="0"/>
              <a:t> 1993; Ceruti 2007,2015);</a:t>
            </a:r>
          </a:p>
          <a:p>
            <a:endParaRPr lang="it-IT" dirty="0"/>
          </a:p>
        </p:txBody>
      </p:sp>
    </p:spTree>
    <p:extLst>
      <p:ext uri="{BB962C8B-B14F-4D97-AF65-F5344CB8AC3E}">
        <p14:creationId xmlns:p14="http://schemas.microsoft.com/office/powerpoint/2010/main" val="3691049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normAutofit fontScale="77500" lnSpcReduction="20000"/>
          </a:bodyPr>
          <a:lstStyle/>
          <a:p>
            <a:r>
              <a:rPr lang="it-IT" dirty="0"/>
              <a:t>I mutamenti demografici: Nel 2050 gli over65 saranno un terzo della popolazione, dal 20% attuale e gli over80 cresceranno dall’attuale 5,8% al 13,6% (9 milioni di individui) (ISTAT2015);</a:t>
            </a:r>
          </a:p>
          <a:p>
            <a:r>
              <a:rPr lang="it-IT" dirty="0"/>
              <a:t>I mutamenti epidemiologici: Il tasso di  prevalenza delle patologie porta il 39,1% ad avere almeno una patologia cronica (ISTAT 2017); su 100 persone trattate dal SSN, 84 hanno una patologia cronico-degenerativa; I tassi di mortalità sono in diminuzione anche se differenziati da regione a regione (ISTAT2017);</a:t>
            </a:r>
          </a:p>
          <a:p>
            <a:r>
              <a:rPr lang="it-IT" dirty="0"/>
              <a:t>Dall’ OMS all’ONU (SDGs2030);</a:t>
            </a:r>
          </a:p>
          <a:p>
            <a:r>
              <a:rPr lang="it-IT" dirty="0"/>
              <a:t>Il diritto di accesso alle cure</a:t>
            </a:r>
          </a:p>
          <a:p>
            <a:r>
              <a:rPr lang="it-IT" dirty="0"/>
              <a:t>…………</a:t>
            </a:r>
          </a:p>
        </p:txBody>
      </p:sp>
    </p:spTree>
    <p:extLst>
      <p:ext uri="{BB962C8B-B14F-4D97-AF65-F5344CB8AC3E}">
        <p14:creationId xmlns:p14="http://schemas.microsoft.com/office/powerpoint/2010/main" val="1528315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normAutofit fontScale="70000" lnSpcReduction="20000"/>
          </a:bodyPr>
          <a:lstStyle/>
          <a:p>
            <a:r>
              <a:rPr lang="it-IT" dirty="0"/>
              <a:t>La solitudine, le periferie esistenziali (i mutamenti demografici)</a:t>
            </a:r>
          </a:p>
          <a:p>
            <a:r>
              <a:rPr lang="it-IT" dirty="0"/>
              <a:t>Malattia, salute, benessere ( i mutamenti demografici)</a:t>
            </a:r>
          </a:p>
          <a:p>
            <a:r>
              <a:rPr lang="it-IT" dirty="0"/>
              <a:t>la dimensione Tecnica</a:t>
            </a:r>
          </a:p>
          <a:p>
            <a:r>
              <a:rPr lang="it-IT" dirty="0"/>
              <a:t>La nuclearizzazione  e virtualizzazione della dimensione sociale</a:t>
            </a:r>
          </a:p>
          <a:p>
            <a:r>
              <a:rPr lang="it-IT" dirty="0"/>
              <a:t>Dal mito del progresso al mito della sicurezza</a:t>
            </a:r>
          </a:p>
          <a:p>
            <a:r>
              <a:rPr lang="it-IT" dirty="0"/>
              <a:t>Nuovi modelli «etici»</a:t>
            </a:r>
          </a:p>
          <a:p>
            <a:r>
              <a:rPr lang="it-IT" dirty="0"/>
              <a:t>La visione riduzionista dell’uomo</a:t>
            </a:r>
          </a:p>
          <a:p>
            <a:r>
              <a:rPr lang="it-IT" dirty="0"/>
              <a:t>Le relazioni di cura come opzione e non come necessità</a:t>
            </a:r>
          </a:p>
          <a:p>
            <a:r>
              <a:rPr lang="it-IT" dirty="0"/>
              <a:t>La perdita di dimensione dell’attesa </a:t>
            </a:r>
          </a:p>
          <a:p>
            <a:r>
              <a:rPr lang="it-IT" dirty="0"/>
              <a:t>La relatività delle promesse</a:t>
            </a:r>
          </a:p>
          <a:p>
            <a:r>
              <a:rPr lang="it-IT" dirty="0"/>
              <a:t>………..</a:t>
            </a:r>
          </a:p>
        </p:txBody>
      </p:sp>
      <p:sp>
        <p:nvSpPr>
          <p:cNvPr id="3" name="Titolo 2"/>
          <p:cNvSpPr>
            <a:spLocks noGrp="1"/>
          </p:cNvSpPr>
          <p:nvPr>
            <p:ph type="title"/>
          </p:nvPr>
        </p:nvSpPr>
        <p:spPr/>
        <p:txBody>
          <a:bodyPr/>
          <a:lstStyle/>
          <a:p>
            <a:r>
              <a:rPr lang="it-IT" dirty="0"/>
              <a:t>Le cifre del vivere</a:t>
            </a:r>
          </a:p>
        </p:txBody>
      </p:sp>
    </p:spTree>
    <p:extLst>
      <p:ext uri="{BB962C8B-B14F-4D97-AF65-F5344CB8AC3E}">
        <p14:creationId xmlns:p14="http://schemas.microsoft.com/office/powerpoint/2010/main" val="1586134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dirty="0"/>
          </a:p>
          <a:p>
            <a:endParaRPr lang="it-IT" dirty="0"/>
          </a:p>
          <a:p>
            <a:endParaRPr lang="it-IT" dirty="0"/>
          </a:p>
          <a:p>
            <a:r>
              <a:rPr lang="it-IT" dirty="0"/>
              <a:t>Il punto fermo: ti prenderai cura di me ?</a:t>
            </a:r>
          </a:p>
        </p:txBody>
      </p:sp>
    </p:spTree>
    <p:extLst>
      <p:ext uri="{BB962C8B-B14F-4D97-AF65-F5344CB8AC3E}">
        <p14:creationId xmlns:p14="http://schemas.microsoft.com/office/powerpoint/2010/main" val="2970314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Il codice deontologico</a:t>
            </a:r>
          </a:p>
        </p:txBody>
      </p:sp>
      <p:sp>
        <p:nvSpPr>
          <p:cNvPr id="3" name="Segnaposto contenuto 2"/>
          <p:cNvSpPr>
            <a:spLocks noGrp="1"/>
          </p:cNvSpPr>
          <p:nvPr>
            <p:ph idx="1"/>
          </p:nvPr>
        </p:nvSpPr>
        <p:spPr/>
        <p:txBody>
          <a:bodyPr/>
          <a:lstStyle/>
          <a:p>
            <a:endParaRPr lang="it-IT" dirty="0"/>
          </a:p>
          <a:p>
            <a:pPr marL="36576" indent="0">
              <a:buNone/>
            </a:pPr>
            <a:endParaRPr lang="it-IT" dirty="0"/>
          </a:p>
          <a:p>
            <a:r>
              <a:rPr lang="it-IT" dirty="0"/>
              <a:t>Il bisogno di una promessa. Si, io mi prenderò cura di te</a:t>
            </a:r>
          </a:p>
          <a:p>
            <a:endParaRPr lang="it-IT" dirty="0"/>
          </a:p>
          <a:p>
            <a:r>
              <a:rPr lang="it-IT" dirty="0"/>
              <a:t>Dall’etica alla deontologia</a:t>
            </a:r>
          </a:p>
        </p:txBody>
      </p:sp>
    </p:spTree>
    <p:extLst>
      <p:ext uri="{BB962C8B-B14F-4D97-AF65-F5344CB8AC3E}">
        <p14:creationId xmlns:p14="http://schemas.microsoft.com/office/powerpoint/2010/main" val="1596565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2 – i gesti di cura</a:t>
            </a:r>
          </a:p>
        </p:txBody>
      </p:sp>
      <p:sp>
        <p:nvSpPr>
          <p:cNvPr id="3" name="Segnaposto contenuto 2"/>
          <p:cNvSpPr>
            <a:spLocks noGrp="1"/>
          </p:cNvSpPr>
          <p:nvPr>
            <p:ph idx="1"/>
          </p:nvPr>
        </p:nvSpPr>
        <p:spPr/>
        <p:txBody>
          <a:bodyPr/>
          <a:lstStyle/>
          <a:p>
            <a:endParaRPr lang="it-IT" dirty="0"/>
          </a:p>
          <a:p>
            <a:endParaRPr lang="it-IT" dirty="0"/>
          </a:p>
          <a:p>
            <a:r>
              <a:rPr lang="it-IT" dirty="0"/>
              <a:t>La promessa ho bisogno di celebrarsi nella quotidianità, e lo fa con semplici gesti dell’ordinario che sanno sollevare la dignità di chi li riceve e di chi li eroga</a:t>
            </a:r>
          </a:p>
        </p:txBody>
      </p:sp>
    </p:spTree>
    <p:extLst>
      <p:ext uri="{BB962C8B-B14F-4D97-AF65-F5344CB8AC3E}">
        <p14:creationId xmlns:p14="http://schemas.microsoft.com/office/powerpoint/2010/main" val="2351015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pPr marL="0" indent="0" algn="ctr">
              <a:buNone/>
            </a:pPr>
            <a:r>
              <a:rPr lang="it-IT" i="1" dirty="0"/>
              <a:t>“Mentre stava a mensa, giunse una donna con un vasetto di alabastro, pieno di olio profumato di nardo genuino di gran valore; ruppe il vasetto di alabastro e versò l'unguento sul suo capo. Ci furono alcuni che si sdegnarono fra di loro: Perché tutto questo spreco di olio profumato? Si poteva benissimo vendere quest'olio a più di trecento denari e darli ai poveri!". Ed erano infuriati contro di lei. Allora Gesù disse: "Lasciatela stare; perché le date fastidio? Ella ha compiuto verso di me un'opera buona” (Mc,14)</a:t>
            </a:r>
            <a:endParaRPr lang="it-IT" dirty="0"/>
          </a:p>
          <a:p>
            <a:pPr marL="0" indent="0" algn="ctr">
              <a:buNone/>
            </a:pPr>
            <a:endParaRPr lang="it-IT" dirty="0"/>
          </a:p>
        </p:txBody>
      </p:sp>
    </p:spTree>
    <p:extLst>
      <p:ext uri="{BB962C8B-B14F-4D97-AF65-F5344CB8AC3E}">
        <p14:creationId xmlns:p14="http://schemas.microsoft.com/office/powerpoint/2010/main" val="3405557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Lo spreco</a:t>
            </a:r>
          </a:p>
        </p:txBody>
      </p:sp>
      <p:sp>
        <p:nvSpPr>
          <p:cNvPr id="3" name="Segnaposto contenuto 2"/>
          <p:cNvSpPr>
            <a:spLocks noGrp="1"/>
          </p:cNvSpPr>
          <p:nvPr>
            <p:ph idx="1"/>
          </p:nvPr>
        </p:nvSpPr>
        <p:spPr/>
        <p:txBody>
          <a:bodyPr>
            <a:normAutofit fontScale="92500"/>
          </a:bodyPr>
          <a:lstStyle/>
          <a:p>
            <a:r>
              <a:rPr lang="it-IT" b="1" dirty="0"/>
              <a:t>per essere buoni curanti bisogna essere feriti</a:t>
            </a:r>
          </a:p>
          <a:p>
            <a:r>
              <a:rPr lang="it-IT" dirty="0"/>
              <a:t>Felicemente feriti dall’esperienza, dall’amore, dal rifiuto, dal dolore, dalla vita</a:t>
            </a:r>
          </a:p>
          <a:p>
            <a:r>
              <a:rPr lang="it-IT" dirty="0"/>
              <a:t>La ferita accomuna e mette sullo stesso piano il curante e il curato</a:t>
            </a:r>
          </a:p>
          <a:p>
            <a:r>
              <a:rPr lang="it-IT" dirty="0"/>
              <a:t>Il curante si cura curando</a:t>
            </a:r>
          </a:p>
          <a:p>
            <a:r>
              <a:rPr lang="it-IT" dirty="0"/>
              <a:t>Una ferita che è insanabile, è una ferita aperta, perché anche la cura è aperta</a:t>
            </a:r>
          </a:p>
        </p:txBody>
      </p:sp>
    </p:spTree>
    <p:extLst>
      <p:ext uri="{BB962C8B-B14F-4D97-AF65-F5344CB8AC3E}">
        <p14:creationId xmlns:p14="http://schemas.microsoft.com/office/powerpoint/2010/main" val="4232823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a:t>L’assistere è così, non sa misurare sé stesso in un valore divenendo esso stesso il valore di una umanità riconosciuta e riconoscente. </a:t>
            </a:r>
          </a:p>
          <a:p>
            <a:r>
              <a:rPr lang="it-IT" dirty="0"/>
              <a:t>La preziosità sta nel dono, che moltiplica sé stesso, oltre ogni scambio.</a:t>
            </a:r>
          </a:p>
          <a:p>
            <a:r>
              <a:rPr lang="it-IT" dirty="0"/>
              <a:t>Solo nella visione del dono, il valore diviene quotidianità e gesto.</a:t>
            </a:r>
          </a:p>
          <a:p>
            <a:r>
              <a:rPr lang="it-IT" dirty="0"/>
              <a:t>La cura, l’assistenza, hanno solo il linguaggio del gesto. Anche la parola è un gesto.</a:t>
            </a:r>
          </a:p>
          <a:p>
            <a:endParaRPr lang="it-IT" dirty="0"/>
          </a:p>
        </p:txBody>
      </p:sp>
    </p:spTree>
    <p:extLst>
      <p:ext uri="{BB962C8B-B14F-4D97-AF65-F5344CB8AC3E}">
        <p14:creationId xmlns:p14="http://schemas.microsoft.com/office/powerpoint/2010/main" val="8159977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 dea Cura </a:t>
            </a:r>
            <a:r>
              <a:rPr lang="it-IT" sz="2000" dirty="0"/>
              <a:t>(Igino,</a:t>
            </a:r>
            <a:r>
              <a:rPr lang="it-IT" sz="2000" i="1" dirty="0"/>
              <a:t> </a:t>
            </a:r>
            <a:r>
              <a:rPr lang="it-IT" sz="2000" i="1" dirty="0" err="1"/>
              <a:t>Fabulae</a:t>
            </a:r>
            <a:r>
              <a:rPr lang="it-IT" sz="2000" dirty="0"/>
              <a:t>)</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762000" y="1751012"/>
            <a:ext cx="685800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1825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pPr marL="0" indent="0" algn="ctr">
              <a:buNone/>
            </a:pPr>
            <a:r>
              <a:rPr lang="it-IT" sz="2000" dirty="0"/>
              <a:t>Mentre </a:t>
            </a:r>
            <a:r>
              <a:rPr lang="it-IT" sz="2000" b="1" dirty="0"/>
              <a:t>Cura</a:t>
            </a:r>
            <a:r>
              <a:rPr lang="it-IT" sz="2000" dirty="0"/>
              <a:t> stava attraversando un certo fiume, vide del fango argilloso. Lo raccolse pensosa e cominciò a dargli forma. Ora, mentre stava riflettendo su ciò che aveva fatto, si avvicinò</a:t>
            </a:r>
            <a:r>
              <a:rPr lang="it-IT" sz="2000" b="1" dirty="0"/>
              <a:t> Giove</a:t>
            </a:r>
            <a:r>
              <a:rPr lang="it-IT" sz="2000" dirty="0"/>
              <a:t>. Cura gli chiese di dare lo spirito di vita a ciò che aveva fatto e Giove acconsentì volentieri. Ma quando Cura pretese di imporre il suo nome a ciò che aveva fatto, Giove glielo proibì e volle che fosse imposto il proprio nome. Mentre Giove e Cura disputavano sul nome, intervenne anche </a:t>
            </a:r>
            <a:r>
              <a:rPr lang="it-IT" sz="2000" b="1" dirty="0"/>
              <a:t>Terra</a:t>
            </a:r>
            <a:r>
              <a:rPr lang="it-IT" sz="2000" dirty="0"/>
              <a:t>, reclamando che a ciò che era stato fatto fosse imposto il proprio nome, perché essa, la Terra, gli aveva dato il proprio corpo. I disputanti elessero </a:t>
            </a:r>
            <a:r>
              <a:rPr lang="it-IT" sz="2000" b="1" dirty="0"/>
              <a:t>Saturno</a:t>
            </a:r>
            <a:r>
              <a:rPr lang="it-IT" sz="2000" dirty="0"/>
              <a:t>, il Tempo, a giudice, il quale comunicò ai contendenti la seguente decisione: “Tu, Giove, che hai dato lo spirito, al momento della morte riceverai lo spirito; tu, Terra, che hai dato il corpo, riceverai il corpo. </a:t>
            </a:r>
            <a:r>
              <a:rPr lang="it-IT" sz="2000" u="sng" dirty="0"/>
              <a:t>Ma poiché fu Cura che per prima diede forma a questo essere, finché esso vive, lo custodisca</a:t>
            </a:r>
            <a:r>
              <a:rPr lang="it-IT" sz="2000" dirty="0"/>
              <a:t>. Per quanto concerne la controversia sul nome, si chiami</a:t>
            </a:r>
            <a:r>
              <a:rPr lang="it-IT" sz="2000" b="1" dirty="0"/>
              <a:t> homo </a:t>
            </a:r>
            <a:r>
              <a:rPr lang="it-IT" sz="2000" dirty="0"/>
              <a:t>poiché è stato tratto da humus” </a:t>
            </a:r>
          </a:p>
          <a:p>
            <a:pPr marL="0" indent="0" algn="ctr">
              <a:buNone/>
            </a:pPr>
            <a:r>
              <a:rPr lang="it-IT" sz="1400" i="1" dirty="0"/>
              <a:t>(</a:t>
            </a:r>
            <a:r>
              <a:rPr lang="it-IT" sz="1400" i="1" dirty="0" err="1"/>
              <a:t>M.Heidegger</a:t>
            </a:r>
            <a:r>
              <a:rPr lang="it-IT" sz="1400" i="1" dirty="0"/>
              <a:t>, Essere e Tempo, 1957)</a:t>
            </a:r>
          </a:p>
        </p:txBody>
      </p:sp>
    </p:spTree>
    <p:extLst>
      <p:ext uri="{BB962C8B-B14F-4D97-AF65-F5344CB8AC3E}">
        <p14:creationId xmlns:p14="http://schemas.microsoft.com/office/powerpoint/2010/main" val="177207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endParaRPr lang="it-IT" dirty="0"/>
          </a:p>
        </p:txBody>
      </p:sp>
      <p:sp>
        <p:nvSpPr>
          <p:cNvPr id="3" name="Segnaposto contenuto 2"/>
          <p:cNvSpPr>
            <a:spLocks noGrp="1"/>
          </p:cNvSpPr>
          <p:nvPr>
            <p:ph idx="1"/>
          </p:nvPr>
        </p:nvSpPr>
        <p:spPr/>
        <p:txBody>
          <a:bodyPr>
            <a:normAutofit fontScale="92500" lnSpcReduction="20000"/>
          </a:bodyPr>
          <a:lstStyle/>
          <a:p>
            <a:pPr marL="36576" indent="0">
              <a:buNone/>
            </a:pPr>
            <a:endParaRPr lang="it-IT" b="1" dirty="0"/>
          </a:p>
          <a:p>
            <a:r>
              <a:rPr lang="it-IT" b="1" dirty="0"/>
              <a:t>Vivere come custodi di Cura</a:t>
            </a:r>
          </a:p>
          <a:p>
            <a:r>
              <a:rPr lang="it-IT" b="1" dirty="0"/>
              <a:t>Scegliere di essere professionisti di Cura</a:t>
            </a:r>
          </a:p>
          <a:p>
            <a:r>
              <a:rPr lang="it-IT" b="1" dirty="0"/>
              <a:t>Scegliere di essere maestri di Cura per la comunità</a:t>
            </a:r>
          </a:p>
          <a:p>
            <a:endParaRPr lang="it-IT" dirty="0"/>
          </a:p>
          <a:p>
            <a:endParaRPr lang="it-IT" dirty="0"/>
          </a:p>
          <a:p>
            <a:pPr algn="r"/>
            <a:r>
              <a:rPr lang="it-IT" dirty="0"/>
              <a:t>Le antiche parole di Cura nella </a:t>
            </a:r>
            <a:r>
              <a:rPr lang="it-IT" dirty="0" err="1"/>
              <a:t>traditio</a:t>
            </a:r>
            <a:r>
              <a:rPr lang="it-IT" dirty="0"/>
              <a:t> cristiana: </a:t>
            </a:r>
            <a:r>
              <a:rPr lang="it-IT" dirty="0" err="1"/>
              <a:t>charitas</a:t>
            </a:r>
            <a:r>
              <a:rPr lang="it-IT" dirty="0"/>
              <a:t>, pietas, </a:t>
            </a:r>
            <a:r>
              <a:rPr lang="it-IT" dirty="0" err="1"/>
              <a:t>hospitalitas</a:t>
            </a:r>
            <a:r>
              <a:rPr lang="it-IT" dirty="0"/>
              <a:t>,…</a:t>
            </a:r>
          </a:p>
          <a:p>
            <a:pPr algn="r"/>
            <a:r>
              <a:rPr lang="it-IT" dirty="0"/>
              <a:t>Il linguaggio disciplinare monosemico</a:t>
            </a:r>
          </a:p>
        </p:txBody>
      </p:sp>
    </p:spTree>
    <p:extLst>
      <p:ext uri="{BB962C8B-B14F-4D97-AF65-F5344CB8AC3E}">
        <p14:creationId xmlns:p14="http://schemas.microsoft.com/office/powerpoint/2010/main" val="3640785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alcune caratteristiche identitarie di Cura</a:t>
            </a:r>
          </a:p>
        </p:txBody>
      </p:sp>
      <p:sp>
        <p:nvSpPr>
          <p:cNvPr id="3" name="Segnaposto contenuto 2"/>
          <p:cNvSpPr>
            <a:spLocks noGrp="1"/>
          </p:cNvSpPr>
          <p:nvPr>
            <p:ph idx="1"/>
          </p:nvPr>
        </p:nvSpPr>
        <p:spPr/>
        <p:txBody>
          <a:bodyPr>
            <a:normAutofit fontScale="92500" lnSpcReduction="20000"/>
          </a:bodyPr>
          <a:lstStyle/>
          <a:p>
            <a:pPr marL="0" indent="0">
              <a:buNone/>
            </a:pPr>
            <a:endParaRPr lang="it-IT" dirty="0"/>
          </a:p>
          <a:p>
            <a:endParaRPr lang="it-IT" b="1" dirty="0"/>
          </a:p>
          <a:p>
            <a:endParaRPr lang="it-IT" b="1" dirty="0"/>
          </a:p>
          <a:p>
            <a:r>
              <a:rPr lang="it-IT" b="1" dirty="0"/>
              <a:t>L’appartenenza che chiede distanza</a:t>
            </a:r>
          </a:p>
          <a:p>
            <a:r>
              <a:rPr lang="it-IT" b="1" dirty="0"/>
              <a:t>Educazione e cambiamento</a:t>
            </a:r>
          </a:p>
          <a:p>
            <a:r>
              <a:rPr lang="it-IT" b="1" dirty="0"/>
              <a:t>L’eccentricità</a:t>
            </a:r>
          </a:p>
          <a:p>
            <a:r>
              <a:rPr lang="it-IT" b="1" dirty="0"/>
              <a:t>Il legame</a:t>
            </a:r>
          </a:p>
          <a:p>
            <a:r>
              <a:rPr lang="it-IT" b="1" dirty="0"/>
              <a:t>Il confine</a:t>
            </a:r>
          </a:p>
          <a:p>
            <a:r>
              <a:rPr lang="it-IT" b="1" dirty="0"/>
              <a:t>Il riconoscimento di responsabilità reciproca</a:t>
            </a:r>
          </a:p>
          <a:p>
            <a:endParaRPr lang="it-IT" b="1" dirty="0"/>
          </a:p>
        </p:txBody>
      </p:sp>
    </p:spTree>
    <p:extLst>
      <p:ext uri="{BB962C8B-B14F-4D97-AF65-F5344CB8AC3E}">
        <p14:creationId xmlns:p14="http://schemas.microsoft.com/office/powerpoint/2010/main" val="390282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L’appartenenza che chiede distanza</a:t>
            </a:r>
            <a:br>
              <a:rPr lang="it-IT" dirty="0"/>
            </a:br>
            <a:endParaRPr lang="it-IT" dirty="0"/>
          </a:p>
        </p:txBody>
      </p:sp>
      <p:sp>
        <p:nvSpPr>
          <p:cNvPr id="3" name="Segnaposto contenuto 2"/>
          <p:cNvSpPr>
            <a:spLocks noGrp="1"/>
          </p:cNvSpPr>
          <p:nvPr>
            <p:ph idx="1"/>
          </p:nvPr>
        </p:nvSpPr>
        <p:spPr/>
        <p:txBody>
          <a:bodyPr>
            <a:normAutofit fontScale="92500" lnSpcReduction="20000"/>
          </a:bodyPr>
          <a:lstStyle/>
          <a:p>
            <a:pPr marL="0" indent="0" algn="ctr">
              <a:buNone/>
            </a:pPr>
            <a:r>
              <a:rPr lang="it-IT" dirty="0"/>
              <a:t>Ogni persona è:</a:t>
            </a:r>
          </a:p>
          <a:p>
            <a:endParaRPr lang="it-IT" b="1" dirty="0"/>
          </a:p>
          <a:p>
            <a:endParaRPr lang="it-IT" b="1" dirty="0"/>
          </a:p>
          <a:p>
            <a:r>
              <a:rPr lang="it-IT" b="1" dirty="0"/>
              <a:t>Unica</a:t>
            </a:r>
          </a:p>
          <a:p>
            <a:r>
              <a:rPr lang="it-IT" b="1" dirty="0"/>
              <a:t>Irripetibile</a:t>
            </a:r>
          </a:p>
          <a:p>
            <a:r>
              <a:rPr lang="it-IT" b="1" dirty="0" err="1"/>
              <a:t>Autofinalizzata</a:t>
            </a:r>
            <a:endParaRPr lang="it-IT" b="1" dirty="0"/>
          </a:p>
          <a:p>
            <a:r>
              <a:rPr lang="it-IT" b="1" dirty="0"/>
              <a:t>Insondabile</a:t>
            </a:r>
          </a:p>
          <a:p>
            <a:endParaRPr lang="it-IT" b="1" dirty="0"/>
          </a:p>
          <a:p>
            <a:endParaRPr lang="it-IT" b="1" dirty="0"/>
          </a:p>
          <a:p>
            <a:pPr algn="r"/>
            <a:r>
              <a:rPr lang="it-IT" dirty="0"/>
              <a:t>Ogni persona è </a:t>
            </a:r>
            <a:r>
              <a:rPr lang="it-IT" b="1" dirty="0"/>
              <a:t>velata, si svela e si rivela</a:t>
            </a:r>
          </a:p>
          <a:p>
            <a:pPr marL="0" indent="0" algn="r">
              <a:buNone/>
            </a:pPr>
            <a:endParaRPr lang="it-IT" dirty="0"/>
          </a:p>
        </p:txBody>
      </p:sp>
    </p:spTree>
    <p:extLst>
      <p:ext uri="{BB962C8B-B14F-4D97-AF65-F5344CB8AC3E}">
        <p14:creationId xmlns:p14="http://schemas.microsoft.com/office/powerpoint/2010/main" val="2354360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educazione e cambiamento</a:t>
            </a:r>
          </a:p>
        </p:txBody>
      </p:sp>
      <p:sp>
        <p:nvSpPr>
          <p:cNvPr id="3" name="Segnaposto contenuto 2"/>
          <p:cNvSpPr>
            <a:spLocks noGrp="1"/>
          </p:cNvSpPr>
          <p:nvPr>
            <p:ph idx="1"/>
          </p:nvPr>
        </p:nvSpPr>
        <p:spPr/>
        <p:txBody>
          <a:bodyPr>
            <a:normAutofit fontScale="85000" lnSpcReduction="20000"/>
          </a:bodyPr>
          <a:lstStyle/>
          <a:p>
            <a:pPr marL="0" indent="0" algn="ctr">
              <a:buNone/>
            </a:pPr>
            <a:endParaRPr lang="it-IT" dirty="0"/>
          </a:p>
          <a:p>
            <a:pPr marL="0" indent="0" algn="ctr">
              <a:buNone/>
            </a:pPr>
            <a:r>
              <a:rPr lang="it-IT" dirty="0"/>
              <a:t>Una identità capace di tenere unite:</a:t>
            </a:r>
          </a:p>
          <a:p>
            <a:pPr marL="0" indent="0" algn="ctr">
              <a:buNone/>
            </a:pPr>
            <a:endParaRPr lang="it-IT" dirty="0"/>
          </a:p>
          <a:p>
            <a:pPr marL="0" indent="0" algn="ctr">
              <a:buNone/>
            </a:pPr>
            <a:endParaRPr lang="it-IT" dirty="0"/>
          </a:p>
          <a:p>
            <a:r>
              <a:rPr lang="it-IT" dirty="0"/>
              <a:t>La </a:t>
            </a:r>
            <a:r>
              <a:rPr lang="it-IT" b="1" dirty="0"/>
              <a:t>dimensione antropologica </a:t>
            </a:r>
            <a:r>
              <a:rPr lang="it-IT" dirty="0"/>
              <a:t>è il tempo di </a:t>
            </a:r>
            <a:r>
              <a:rPr lang="it-IT" dirty="0" err="1"/>
              <a:t>kronos</a:t>
            </a:r>
            <a:r>
              <a:rPr lang="it-IT" dirty="0"/>
              <a:t> che vive </a:t>
            </a:r>
            <a:r>
              <a:rPr lang="it-IT" b="1" dirty="0"/>
              <a:t>lo spazio e il tempo</a:t>
            </a:r>
            <a:r>
              <a:rPr lang="it-IT" dirty="0"/>
              <a:t>: esso spinge più che mai la scienza. In essa vive la meravigliosa evidenza scientifica</a:t>
            </a:r>
          </a:p>
          <a:p>
            <a:pPr marL="0" indent="0">
              <a:buNone/>
            </a:pPr>
            <a:endParaRPr lang="it-IT" dirty="0"/>
          </a:p>
          <a:p>
            <a:r>
              <a:rPr lang="it-IT" dirty="0"/>
              <a:t>La </a:t>
            </a:r>
            <a:r>
              <a:rPr lang="it-IT" b="1" dirty="0"/>
              <a:t>dimensione ontologica </a:t>
            </a:r>
            <a:r>
              <a:rPr lang="it-IT" dirty="0"/>
              <a:t>è la dimensione dell’immanenza. E’ il tempo di </a:t>
            </a:r>
            <a:r>
              <a:rPr lang="it-IT" dirty="0" err="1"/>
              <a:t>kairos</a:t>
            </a:r>
            <a:r>
              <a:rPr lang="it-IT" dirty="0"/>
              <a:t> in cui coscienza e dignità si sollevano</a:t>
            </a:r>
          </a:p>
          <a:p>
            <a:endParaRPr lang="it-IT" dirty="0">
              <a:latin typeface="La dimensione ontologica è la dimensione dell’immanenza. E’ il tempo di kairos in cui coscienza e dignità si sollevano"/>
            </a:endParaRPr>
          </a:p>
        </p:txBody>
      </p:sp>
    </p:spTree>
    <p:extLst>
      <p:ext uri="{BB962C8B-B14F-4D97-AF65-F5344CB8AC3E}">
        <p14:creationId xmlns:p14="http://schemas.microsoft.com/office/powerpoint/2010/main" val="12042383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L’eccentricità</a:t>
            </a:r>
          </a:p>
        </p:txBody>
      </p:sp>
      <p:sp>
        <p:nvSpPr>
          <p:cNvPr id="3" name="Segnaposto contenuto 2"/>
          <p:cNvSpPr>
            <a:spLocks noGrp="1"/>
          </p:cNvSpPr>
          <p:nvPr>
            <p:ph idx="1"/>
          </p:nvPr>
        </p:nvSpPr>
        <p:spPr/>
        <p:txBody>
          <a:bodyPr>
            <a:normAutofit fontScale="92500" lnSpcReduction="20000"/>
          </a:bodyPr>
          <a:lstStyle/>
          <a:p>
            <a:r>
              <a:rPr lang="it-IT" b="1" dirty="0"/>
              <a:t>Essere fuori di sé</a:t>
            </a:r>
            <a:r>
              <a:rPr lang="it-IT" dirty="0"/>
              <a:t>, come donne ed uomini, come infermieri;</a:t>
            </a:r>
          </a:p>
          <a:p>
            <a:endParaRPr lang="it-IT" dirty="0"/>
          </a:p>
          <a:p>
            <a:r>
              <a:rPr lang="it-IT" dirty="0"/>
              <a:t>L’infermiere è essere </a:t>
            </a:r>
            <a:r>
              <a:rPr lang="it-IT" b="1" dirty="0" err="1"/>
              <a:t>ec</a:t>
            </a:r>
            <a:r>
              <a:rPr lang="it-IT" b="1" dirty="0"/>
              <a:t>-centrico</a:t>
            </a:r>
            <a:r>
              <a:rPr lang="it-IT" dirty="0"/>
              <a:t> che trova il senso di sé, la risposta alla sua identità nell’incontro con l’altro (Gehlen,1940)</a:t>
            </a:r>
          </a:p>
          <a:p>
            <a:endParaRPr lang="it-IT" dirty="0"/>
          </a:p>
          <a:p>
            <a:r>
              <a:rPr lang="it-IT" dirty="0"/>
              <a:t>E’ il </a:t>
            </a:r>
            <a:r>
              <a:rPr lang="it-IT" b="1" dirty="0"/>
              <a:t>confronto con l’alterità</a:t>
            </a:r>
            <a:r>
              <a:rPr lang="it-IT" dirty="0"/>
              <a:t>, in modo professionale intenzionale che apre la consapevolezza di una identità</a:t>
            </a:r>
          </a:p>
          <a:p>
            <a:endParaRPr lang="it-IT" dirty="0"/>
          </a:p>
        </p:txBody>
      </p:sp>
    </p:spTree>
    <p:extLst>
      <p:ext uri="{BB962C8B-B14F-4D97-AF65-F5344CB8AC3E}">
        <p14:creationId xmlns:p14="http://schemas.microsoft.com/office/powerpoint/2010/main" val="29358709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Il legame</a:t>
            </a:r>
          </a:p>
        </p:txBody>
      </p:sp>
      <p:sp>
        <p:nvSpPr>
          <p:cNvPr id="3" name="Segnaposto contenuto 2"/>
          <p:cNvSpPr>
            <a:spLocks noGrp="1"/>
          </p:cNvSpPr>
          <p:nvPr>
            <p:ph idx="1"/>
          </p:nvPr>
        </p:nvSpPr>
        <p:spPr/>
        <p:txBody>
          <a:bodyPr>
            <a:normAutofit lnSpcReduction="10000"/>
          </a:bodyPr>
          <a:lstStyle/>
          <a:p>
            <a:pPr marL="114300" indent="0">
              <a:buNone/>
            </a:pPr>
            <a:endParaRPr lang="it-IT" b="1" dirty="0"/>
          </a:p>
          <a:p>
            <a:r>
              <a:rPr lang="it-IT" b="1" dirty="0"/>
              <a:t>E’ necessario abitare una distanza, che crea legami </a:t>
            </a:r>
            <a:r>
              <a:rPr lang="it-IT" dirty="0"/>
              <a:t>e addomestica perché la cura è reale quando vive la verità del limite</a:t>
            </a:r>
          </a:p>
          <a:p>
            <a:pPr marL="36576" indent="0">
              <a:buNone/>
            </a:pPr>
            <a:endParaRPr lang="it-IT" dirty="0"/>
          </a:p>
          <a:p>
            <a:r>
              <a:rPr lang="it-IT" dirty="0"/>
              <a:t>Il gesto assistenziale ha un prima di attesa, un celebrarsi nella migliore evidenza scientifica, un perdurare, per sempre. Crea un legame definitivo.</a:t>
            </a:r>
          </a:p>
          <a:p>
            <a:endParaRPr lang="it-IT" dirty="0"/>
          </a:p>
          <a:p>
            <a:endParaRPr lang="it-IT" dirty="0"/>
          </a:p>
          <a:p>
            <a:endParaRPr lang="it-IT" dirty="0"/>
          </a:p>
        </p:txBody>
      </p:sp>
    </p:spTree>
    <p:extLst>
      <p:ext uri="{BB962C8B-B14F-4D97-AF65-F5344CB8AC3E}">
        <p14:creationId xmlns:p14="http://schemas.microsoft.com/office/powerpoint/2010/main" val="750294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De-finire un con-fine</a:t>
            </a:r>
          </a:p>
        </p:txBody>
      </p:sp>
      <p:sp>
        <p:nvSpPr>
          <p:cNvPr id="3" name="Segnaposto contenuto 2"/>
          <p:cNvSpPr>
            <a:spLocks noGrp="1"/>
          </p:cNvSpPr>
          <p:nvPr>
            <p:ph idx="1"/>
          </p:nvPr>
        </p:nvSpPr>
        <p:spPr/>
        <p:txBody>
          <a:bodyPr>
            <a:normAutofit lnSpcReduction="10000"/>
          </a:bodyPr>
          <a:lstStyle/>
          <a:p>
            <a:pPr marL="36576" indent="0">
              <a:buNone/>
            </a:pPr>
            <a:endParaRPr lang="it-IT" dirty="0"/>
          </a:p>
          <a:p>
            <a:r>
              <a:rPr lang="it-IT" dirty="0"/>
              <a:t>Confine è, letteralmente, </a:t>
            </a:r>
            <a:r>
              <a:rPr lang="it-IT" b="1" dirty="0" err="1"/>
              <a:t>cum</a:t>
            </a:r>
            <a:r>
              <a:rPr lang="it-IT" b="1" dirty="0"/>
              <a:t>-finis</a:t>
            </a:r>
            <a:r>
              <a:rPr lang="it-IT" dirty="0"/>
              <a:t>, ciò che mi separa e nel contempo ciò che mi unisce, che ho in comune con l’altro, qualunque cosa l’altro o l’oltre sia o significhi</a:t>
            </a:r>
          </a:p>
          <a:p>
            <a:r>
              <a:rPr lang="it-IT" dirty="0"/>
              <a:t>Abbiamo bisogno, nella relazione assistenziale di confini, non per superarli ma per approfondirli</a:t>
            </a:r>
          </a:p>
          <a:p>
            <a:r>
              <a:rPr lang="it-IT" dirty="0"/>
              <a:t>I valori aiutano a celebrare il confine</a:t>
            </a:r>
          </a:p>
        </p:txBody>
      </p:sp>
    </p:spTree>
    <p:extLst>
      <p:ext uri="{BB962C8B-B14F-4D97-AF65-F5344CB8AC3E}">
        <p14:creationId xmlns:p14="http://schemas.microsoft.com/office/powerpoint/2010/main" val="2916217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Il riconoscimento di responsabilità </a:t>
            </a:r>
          </a:p>
        </p:txBody>
      </p:sp>
      <p:sp>
        <p:nvSpPr>
          <p:cNvPr id="3" name="Segnaposto contenuto 2"/>
          <p:cNvSpPr>
            <a:spLocks noGrp="1"/>
          </p:cNvSpPr>
          <p:nvPr>
            <p:ph idx="1"/>
          </p:nvPr>
        </p:nvSpPr>
        <p:spPr/>
        <p:txBody>
          <a:bodyPr>
            <a:normAutofit fontScale="92500" lnSpcReduction="10000"/>
          </a:bodyPr>
          <a:lstStyle/>
          <a:p>
            <a:pPr marL="114300" indent="0">
              <a:buNone/>
            </a:pPr>
            <a:endParaRPr lang="it-IT" dirty="0"/>
          </a:p>
          <a:p>
            <a:pPr marL="114300" indent="0">
              <a:buNone/>
            </a:pPr>
            <a:r>
              <a:rPr lang="it-IT" dirty="0"/>
              <a:t>La responsabilità di Cura è una responsabilità  del:</a:t>
            </a:r>
          </a:p>
          <a:p>
            <a:r>
              <a:rPr lang="it-IT" dirty="0"/>
              <a:t>Perché ( Scopo)</a:t>
            </a:r>
          </a:p>
          <a:p>
            <a:r>
              <a:rPr lang="it-IT" dirty="0"/>
              <a:t>Cosa ( oggetto)</a:t>
            </a:r>
          </a:p>
          <a:p>
            <a:r>
              <a:rPr lang="it-IT" dirty="0"/>
              <a:t>Come (metodo)</a:t>
            </a:r>
          </a:p>
          <a:p>
            <a:endParaRPr lang="it-IT" dirty="0"/>
          </a:p>
          <a:p>
            <a:endParaRPr lang="it-IT" dirty="0"/>
          </a:p>
          <a:p>
            <a:r>
              <a:rPr lang="it-IT" dirty="0"/>
              <a:t>La Cura è custodia, non proprietà</a:t>
            </a:r>
          </a:p>
        </p:txBody>
      </p:sp>
    </p:spTree>
    <p:extLst>
      <p:ext uri="{BB962C8B-B14F-4D97-AF65-F5344CB8AC3E}">
        <p14:creationId xmlns:p14="http://schemas.microsoft.com/office/powerpoint/2010/main" val="14995159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dirty="0"/>
          </a:p>
          <a:p>
            <a:endParaRPr lang="it-IT" dirty="0"/>
          </a:p>
          <a:p>
            <a:endParaRPr lang="it-IT" dirty="0"/>
          </a:p>
          <a:p>
            <a:r>
              <a:rPr lang="it-IT" dirty="0"/>
              <a:t>Ciò che pare uno spreco libera un profumo prezioso</a:t>
            </a:r>
          </a:p>
        </p:txBody>
      </p:sp>
    </p:spTree>
    <p:extLst>
      <p:ext uri="{BB962C8B-B14F-4D97-AF65-F5344CB8AC3E}">
        <p14:creationId xmlns:p14="http://schemas.microsoft.com/office/powerpoint/2010/main" val="5894679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br>
              <a:rPr lang="it-IT" b="1" dirty="0"/>
            </a:br>
            <a:r>
              <a:rPr lang="it-IT" b="1" dirty="0"/>
              <a:t>3 - I valori</a:t>
            </a:r>
            <a:br>
              <a:rPr lang="it-IT" dirty="0"/>
            </a:br>
            <a:endParaRPr lang="it-IT" dirty="0"/>
          </a:p>
        </p:txBody>
      </p:sp>
      <p:sp>
        <p:nvSpPr>
          <p:cNvPr id="3" name="Segnaposto contenuto 2"/>
          <p:cNvSpPr>
            <a:spLocks noGrp="1"/>
          </p:cNvSpPr>
          <p:nvPr>
            <p:ph idx="1"/>
          </p:nvPr>
        </p:nvSpPr>
        <p:spPr/>
        <p:txBody>
          <a:bodyPr>
            <a:normAutofit/>
          </a:bodyPr>
          <a:lstStyle/>
          <a:p>
            <a:endParaRPr lang="it-IT" dirty="0"/>
          </a:p>
          <a:p>
            <a:r>
              <a:rPr lang="it-IT" dirty="0"/>
              <a:t>I valori sono stabili ma cambia spesso il loro modo di manifestarsi nella comunità</a:t>
            </a:r>
          </a:p>
          <a:p>
            <a:endParaRPr lang="it-IT" dirty="0"/>
          </a:p>
          <a:p>
            <a:r>
              <a:rPr lang="it-IT" dirty="0"/>
              <a:t>Oggi più che mai abbiamo bisogno di </a:t>
            </a:r>
            <a:r>
              <a:rPr lang="it-IT" dirty="0" err="1"/>
              <a:t>ri</a:t>
            </a:r>
            <a:r>
              <a:rPr lang="it-IT" dirty="0"/>
              <a:t>-conoscere i valori mascherati da bisogni e desideri</a:t>
            </a:r>
          </a:p>
          <a:p>
            <a:endParaRPr lang="it-IT" dirty="0"/>
          </a:p>
          <a:p>
            <a:endParaRPr lang="it-IT" dirty="0"/>
          </a:p>
        </p:txBody>
      </p:sp>
    </p:spTree>
    <p:extLst>
      <p:ext uri="{BB962C8B-B14F-4D97-AF65-F5344CB8AC3E}">
        <p14:creationId xmlns:p14="http://schemas.microsoft.com/office/powerpoint/2010/main" val="37410064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dirty="0"/>
          </a:p>
          <a:p>
            <a:endParaRPr lang="it-IT" dirty="0"/>
          </a:p>
          <a:p>
            <a:endParaRPr lang="it-IT" dirty="0"/>
          </a:p>
          <a:p>
            <a:r>
              <a:rPr lang="it-IT" dirty="0"/>
              <a:t>Il bisogno di ponti di riconciliazione: </a:t>
            </a:r>
            <a:r>
              <a:rPr lang="it-IT" b="1" dirty="0"/>
              <a:t>scienza e coscienza </a:t>
            </a:r>
          </a:p>
        </p:txBody>
      </p:sp>
    </p:spTree>
    <p:extLst>
      <p:ext uri="{BB962C8B-B14F-4D97-AF65-F5344CB8AC3E}">
        <p14:creationId xmlns:p14="http://schemas.microsoft.com/office/powerpoint/2010/main" val="23417885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t>3 - Il Codice Deontologico dell’infermiere</a:t>
            </a:r>
            <a:endParaRPr lang="it-IT" dirty="0"/>
          </a:p>
        </p:txBody>
      </p:sp>
      <p:sp>
        <p:nvSpPr>
          <p:cNvPr id="3" name="Segnaposto contenuto 2"/>
          <p:cNvSpPr>
            <a:spLocks noGrp="1"/>
          </p:cNvSpPr>
          <p:nvPr>
            <p:ph idx="1"/>
          </p:nvPr>
        </p:nvSpPr>
        <p:spPr/>
        <p:txBody>
          <a:bodyPr>
            <a:normAutofit fontScale="77500" lnSpcReduction="20000"/>
          </a:bodyPr>
          <a:lstStyle/>
          <a:p>
            <a:r>
              <a:rPr lang="it-IT" dirty="0"/>
              <a:t>Un antico adagio definisce una professione su due pilastri fondanti</a:t>
            </a:r>
            <a:r>
              <a:rPr lang="it-IT" b="1" dirty="0"/>
              <a:t>: la scienza e la coscienza. </a:t>
            </a:r>
          </a:p>
          <a:p>
            <a:r>
              <a:rPr lang="it-IT" dirty="0"/>
              <a:t>Per molti secoli questi due concetti si sono identificati in un dualismo che sembrava invalicabile. La scienza percorreva il suo galoppo irrefrenabile a superare sé stessa; la coscienza viveva del suo passato ipotetico deduttivo a rischio tautologico.</a:t>
            </a:r>
          </a:p>
          <a:p>
            <a:r>
              <a:rPr lang="it-IT" dirty="0"/>
              <a:t>Questa donna narrata da Marco, la grande peccatrice, apre </a:t>
            </a:r>
            <a:r>
              <a:rPr lang="it-IT" b="1" dirty="0"/>
              <a:t>uno scenario nuovo</a:t>
            </a:r>
            <a:r>
              <a:rPr lang="it-IT" dirty="0"/>
              <a:t>. </a:t>
            </a:r>
          </a:p>
          <a:p>
            <a:r>
              <a:rPr lang="it-IT" dirty="0"/>
              <a:t>Essa sceglie il prezioso balsamo della unzione eterna, lo friziona con dovizia chinandosi sull’altro, coltiva la memoria delle mani che solo l’amore sa dare, sparge profumo anche ad attirare critiche ma intenta nel suo obiettivo.</a:t>
            </a:r>
          </a:p>
          <a:p>
            <a:endParaRPr lang="it-IT" dirty="0"/>
          </a:p>
        </p:txBody>
      </p:sp>
    </p:spTree>
    <p:extLst>
      <p:ext uri="{BB962C8B-B14F-4D97-AF65-F5344CB8AC3E}">
        <p14:creationId xmlns:p14="http://schemas.microsoft.com/office/powerpoint/2010/main" val="1848241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7500" lnSpcReduction="20000"/>
          </a:bodyPr>
          <a:lstStyle/>
          <a:p>
            <a:r>
              <a:rPr lang="it-IT" b="1" dirty="0"/>
              <a:t>Il grande dibattito odierno si circostanzia sul provare a ritessere un dialogo tra il contenuto e la sua metodologia e lo scopo, il </a:t>
            </a:r>
            <a:r>
              <a:rPr lang="it-IT" b="1" dirty="0" err="1"/>
              <a:t>Telòs</a:t>
            </a:r>
            <a:r>
              <a:rPr lang="it-IT" dirty="0"/>
              <a:t>.</a:t>
            </a:r>
          </a:p>
          <a:p>
            <a:r>
              <a:rPr lang="it-IT" dirty="0"/>
              <a:t>Ecco perché i Codici Deontologici debbono essere periodicamente rivisti. Non cambiano i valori ma la modalità del vivere, la dimensione antropologica.</a:t>
            </a:r>
          </a:p>
          <a:p>
            <a:r>
              <a:rPr lang="it-IT" dirty="0"/>
              <a:t>L’infermiere guida il suo agire nelle norma che sono sia deontologiche che giuridiche. Egli, di gran lunga, crede che le norme deontologiche vengano ben prima delle leggi dello Stato poiché esse concretizzano il suo desiderio di anteporre il bene dell’altro al proprio.</a:t>
            </a:r>
          </a:p>
          <a:p>
            <a:endParaRPr lang="it-IT" dirty="0"/>
          </a:p>
        </p:txBody>
      </p:sp>
    </p:spTree>
    <p:extLst>
      <p:ext uri="{BB962C8B-B14F-4D97-AF65-F5344CB8AC3E}">
        <p14:creationId xmlns:p14="http://schemas.microsoft.com/office/powerpoint/2010/main" val="10236280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Il cuore della promessa del nuovo codice</a:t>
            </a:r>
          </a:p>
        </p:txBody>
      </p:sp>
      <p:sp>
        <p:nvSpPr>
          <p:cNvPr id="3" name="Segnaposto contenuto 2"/>
          <p:cNvSpPr>
            <a:spLocks noGrp="1"/>
          </p:cNvSpPr>
          <p:nvPr>
            <p:ph idx="1"/>
          </p:nvPr>
        </p:nvSpPr>
        <p:spPr/>
        <p:txBody>
          <a:bodyPr>
            <a:normAutofit fontScale="70000" lnSpcReduction="20000"/>
          </a:bodyPr>
          <a:lstStyle/>
          <a:p>
            <a:pPr marL="36576" indent="0">
              <a:buNone/>
            </a:pPr>
            <a:endParaRPr lang="it-IT" dirty="0"/>
          </a:p>
          <a:p>
            <a:pPr lvl="0"/>
            <a:r>
              <a:rPr lang="it-IT" b="1" i="1" dirty="0"/>
              <a:t>la effettiva centralità della persona;</a:t>
            </a:r>
          </a:p>
          <a:p>
            <a:pPr lvl="0"/>
            <a:r>
              <a:rPr lang="it-IT" b="1" i="1" dirty="0"/>
              <a:t>la promessa della migliore evidenza scientifica come atto deontologico;</a:t>
            </a:r>
          </a:p>
          <a:p>
            <a:pPr lvl="0"/>
            <a:r>
              <a:rPr lang="it-IT" b="1" i="1" dirty="0"/>
              <a:t>il decoro di una professione che fa della fiducia dell’altro la propria essenza;</a:t>
            </a:r>
          </a:p>
          <a:p>
            <a:pPr lvl="0"/>
            <a:r>
              <a:rPr lang="it-IT" b="1" i="1" dirty="0"/>
              <a:t>gli strumenti dei grandi dilemmi etici ;</a:t>
            </a:r>
          </a:p>
          <a:p>
            <a:pPr lvl="0"/>
            <a:r>
              <a:rPr lang="it-IT" b="1" i="1" dirty="0"/>
              <a:t>la relazione come cuore assistenziale;</a:t>
            </a:r>
          </a:p>
          <a:p>
            <a:pPr lvl="0"/>
            <a:r>
              <a:rPr lang="it-IT" b="1" i="1" dirty="0"/>
              <a:t>il superamento degli ambiti di esercizio della prevenzione , cura e riabilitazione ;</a:t>
            </a:r>
          </a:p>
          <a:p>
            <a:pPr lvl="0"/>
            <a:r>
              <a:rPr lang="it-IT" b="1" i="1" dirty="0"/>
              <a:t>Le questioni </a:t>
            </a:r>
            <a:r>
              <a:rPr lang="it-IT" b="1" i="1" dirty="0" err="1"/>
              <a:t>urget</a:t>
            </a:r>
            <a:r>
              <a:rPr lang="it-IT" b="1" i="1" dirty="0"/>
              <a:t> nos (discriminazione, libertà coscienza, dolore, fine vita, governo clinico,   </a:t>
            </a:r>
            <a:r>
              <a:rPr lang="it-IT" b="1" i="1" err="1"/>
              <a:t>contenzione</a:t>
            </a:r>
            <a:r>
              <a:rPr lang="it-IT" b="1" i="1"/>
              <a:t>, conflitto</a:t>
            </a:r>
            <a:r>
              <a:rPr lang="it-IT" b="1" i="1" dirty="0"/>
              <a:t>)</a:t>
            </a:r>
          </a:p>
          <a:p>
            <a:pPr lvl="0"/>
            <a:r>
              <a:rPr lang="it-IT" b="1" i="1" dirty="0"/>
              <a:t>……………</a:t>
            </a:r>
          </a:p>
          <a:p>
            <a:endParaRPr lang="it-IT" dirty="0"/>
          </a:p>
        </p:txBody>
      </p:sp>
    </p:spTree>
    <p:extLst>
      <p:ext uri="{BB962C8B-B14F-4D97-AF65-F5344CB8AC3E}">
        <p14:creationId xmlns:p14="http://schemas.microsoft.com/office/powerpoint/2010/main" val="27841179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marL="0" indent="0" algn="ctr">
              <a:buNone/>
            </a:pPr>
            <a:r>
              <a:rPr lang="it-IT" i="1" dirty="0"/>
              <a:t>"Lasciatela stare; perché le date fastidio? Ella ha compiuto verso di me un'opera buona” (Mc,14)</a:t>
            </a:r>
            <a:endParaRPr lang="it-IT" dirty="0"/>
          </a:p>
          <a:p>
            <a:pPr marL="0" indent="0" algn="ctr">
              <a:buNone/>
            </a:pPr>
            <a:endParaRPr lang="it-IT" dirty="0"/>
          </a:p>
          <a:p>
            <a:endParaRPr lang="it-IT" dirty="0"/>
          </a:p>
          <a:p>
            <a:r>
              <a:rPr lang="it-IT" dirty="0"/>
              <a:t>Nella assistenza infermieristica, uno spreco di umanità, è sempre </a:t>
            </a:r>
            <a:r>
              <a:rPr lang="it-IT"/>
              <a:t>un’opera buona</a:t>
            </a:r>
          </a:p>
        </p:txBody>
      </p:sp>
    </p:spTree>
    <p:extLst>
      <p:ext uri="{BB962C8B-B14F-4D97-AF65-F5344CB8AC3E}">
        <p14:creationId xmlns:p14="http://schemas.microsoft.com/office/powerpoint/2010/main" val="109846611"/>
      </p:ext>
    </p:extLst>
  </p:cSld>
  <p:clrMapOvr>
    <a:masterClrMapping/>
  </p:clrMapOvr>
</p:sld>
</file>

<file path=ppt/theme/theme1.xml><?xml version="1.0" encoding="utf-8"?>
<a:theme xmlns:a="http://schemas.openxmlformats.org/drawingml/2006/main" name="Tecnologia">
  <a:themeElements>
    <a:clrScheme name="Tecnologia">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nologia">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nologia">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119</TotalTime>
  <Words>1312</Words>
  <Application>Microsoft Office PowerPoint</Application>
  <PresentationFormat>Presentazione su schermo (4:3)</PresentationFormat>
  <Paragraphs>162</Paragraphs>
  <Slides>29</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29</vt:i4>
      </vt:variant>
    </vt:vector>
  </HeadingPairs>
  <TitlesOfParts>
    <vt:vector size="35" baseType="lpstr">
      <vt:lpstr>Arial</vt:lpstr>
      <vt:lpstr>Calibri</vt:lpstr>
      <vt:lpstr>Franklin Gothic Book</vt:lpstr>
      <vt:lpstr>La dimensione ontologica è la dimensione dell’immanenza. E’ il tempo di kairos in cui coscienza e dignità si sollevano</vt:lpstr>
      <vt:lpstr>Wingdings 2</vt:lpstr>
      <vt:lpstr>Tecnologia</vt:lpstr>
      <vt:lpstr> La preziosità dei valori e delle parole </vt:lpstr>
      <vt:lpstr>Il percorso</vt:lpstr>
      <vt:lpstr>1 -  il bisogno di una promessa</vt:lpstr>
      <vt:lpstr>Presentazione standard di PowerPoint</vt:lpstr>
      <vt:lpstr>Presentazione standard di PowerPoint</vt:lpstr>
      <vt:lpstr>Le cifre del vivere</vt:lpstr>
      <vt:lpstr>Presentazione standard di PowerPoint</vt:lpstr>
      <vt:lpstr>Il codice deontologico</vt:lpstr>
      <vt:lpstr>2 – i gesti di cura</vt:lpstr>
      <vt:lpstr>Presentazione standard di PowerPoint</vt:lpstr>
      <vt:lpstr>Lo spreco</vt:lpstr>
      <vt:lpstr>Presentazione standard di PowerPoint</vt:lpstr>
      <vt:lpstr>La dea Cura (Igino, Fabulae)</vt:lpstr>
      <vt:lpstr>Presentazione standard di PowerPoint</vt:lpstr>
      <vt:lpstr>Presentazione standard di PowerPoint</vt:lpstr>
      <vt:lpstr>alcune caratteristiche identitarie di Cura</vt:lpstr>
      <vt:lpstr>L’appartenenza che chiede distanza </vt:lpstr>
      <vt:lpstr>educazione e cambiamento</vt:lpstr>
      <vt:lpstr>L’eccentricità</vt:lpstr>
      <vt:lpstr>Il legame</vt:lpstr>
      <vt:lpstr>De-finire un con-fine</vt:lpstr>
      <vt:lpstr>Il riconoscimento di responsabilità </vt:lpstr>
      <vt:lpstr>Presentazione standard di PowerPoint</vt:lpstr>
      <vt:lpstr> 3 - I valori </vt:lpstr>
      <vt:lpstr>Presentazione standard di PowerPoint</vt:lpstr>
      <vt:lpstr>3 - Il Codice Deontologico dell’infermiere</vt:lpstr>
      <vt:lpstr>Presentazione standard di PowerPoint</vt:lpstr>
      <vt:lpstr>Il cuore della promessa del nuovo codice</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Edoardo Dott. Manzoni</dc:creator>
  <cp:lastModifiedBy>Paolo del Bufalo</cp:lastModifiedBy>
  <cp:revision>15</cp:revision>
  <cp:lastPrinted>2019-05-09T06:56:32Z</cp:lastPrinted>
  <dcterms:created xsi:type="dcterms:W3CDTF">2019-04-23T06:19:07Z</dcterms:created>
  <dcterms:modified xsi:type="dcterms:W3CDTF">2019-05-14T06:54:17Z</dcterms:modified>
</cp:coreProperties>
</file>